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4" r:id="rId2"/>
    <p:sldId id="262" r:id="rId3"/>
    <p:sldId id="257" r:id="rId4"/>
    <p:sldId id="265" r:id="rId5"/>
    <p:sldId id="267" r:id="rId6"/>
    <p:sldId id="266" r:id="rId7"/>
    <p:sldId id="263" r:id="rId8"/>
    <p:sldId id="277" r:id="rId9"/>
    <p:sldId id="278" r:id="rId10"/>
    <p:sldId id="259" r:id="rId11"/>
    <p:sldId id="260" r:id="rId12"/>
    <p:sldId id="268" r:id="rId13"/>
    <p:sldId id="276" r:id="rId14"/>
    <p:sldId id="256" r:id="rId15"/>
    <p:sldId id="261" r:id="rId16"/>
    <p:sldId id="270" r:id="rId17"/>
    <p:sldId id="258" r:id="rId18"/>
    <p:sldId id="269" r:id="rId19"/>
    <p:sldId id="281" r:id="rId20"/>
    <p:sldId id="271" r:id="rId21"/>
    <p:sldId id="273" r:id="rId22"/>
    <p:sldId id="274" r:id="rId23"/>
    <p:sldId id="275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2"/>
  </p:normalViewPr>
  <p:slideViewPr>
    <p:cSldViewPr>
      <p:cViewPr varScale="1">
        <p:scale>
          <a:sx n="100" d="100"/>
          <a:sy n="100" d="100"/>
        </p:scale>
        <p:origin x="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B0797-1490-B942-8AE3-398BBCF12536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0551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169B3-E9C8-E94F-AD18-EA00884DFD23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6370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D2A4CC-D374-9A43-A90D-552D7BD9241C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416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C258B-BAF0-A348-A620-43D76109C2C3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8056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F5EAD-B2CA-3B49-B28E-80AC71999F95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7112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2C132-E62A-FC4C-B8FD-FC9F28C84093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4610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4B80B-913E-EE4C-AA2A-1DBC169E1E1B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0565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56804-A476-E84E-9BF8-3C069FF51F3A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8683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78BCF-F7C5-D844-9C34-C51193A5A95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3251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4DE03-5176-3745-A2FE-CAD9E4A9929A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5952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FBED5-8F78-EF41-BFCB-C5019AE7D0F1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4545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D6821-25AE-664B-8CA0-97A5EF24150E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3153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6B4909B-3706-0144-9AD3-691BAC5B4F0C}" type="slidenum">
              <a:rPr lang="de-AT" altLang="de-DE"/>
              <a:pPr/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FT%20Men%C3%BC.ppt#-1,1,Folie 1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T%20Men%C3%BC.ppt#-1,1,Folie 1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f/f0/Antoine_Bechamp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4/48/Claude_Bernard_5.jpg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2/Max_von_Pettenkofer2.jpg" TargetMode="External"/><Relationship Id="rId2" Type="http://schemas.openxmlformats.org/officeDocument/2006/relationships/hyperlink" Target="FT%20Men%C3%BC.ppt#-1,1,Folie 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2/Louis_Pasteur.jpg" TargetMode="External"/><Relationship Id="rId2" Type="http://schemas.openxmlformats.org/officeDocument/2006/relationships/hyperlink" Target="FT%20Men%C3%BC.ppt#-1,1,Folie 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FT%20Men%C3%BC.ppt#-1,1,Folie 1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T%20Men%C3%BC.ppt#-1,1,Folie 1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d/d4/Smallpox_virus.jp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 dirty="0"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History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of</a:t>
            </a:r>
            <a:endParaRPr lang="en-US" altLang="de-DE" sz="7200" dirty="0" smtClean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Immunization</a:t>
            </a:r>
            <a:endParaRPr lang="en-US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191000" y="457200"/>
            <a:ext cx="882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AT" sz="2400">
                <a:latin typeface="Trebuchet MS" charset="0"/>
                <a:ea typeface="ＭＳ Ｐゴシック" charset="0"/>
              </a:rPr>
              <a:t>Koch</a:t>
            </a:r>
          </a:p>
        </p:txBody>
      </p:sp>
      <p:pic>
        <p:nvPicPr>
          <p:cNvPr id="7180" name="Picture 1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3" y="1052513"/>
            <a:ext cx="7596187" cy="5680075"/>
          </a:xfrm>
        </p:spPr>
      </p:pic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b="0">
                <a:solidFill>
                  <a:srgbClr val="003366"/>
                </a:solidFill>
                <a:latin typeface="Arial Black" charset="0"/>
              </a:rPr>
              <a:t> Robert Koch (1843 – 1910)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263" y="1154113"/>
            <a:ext cx="6419850" cy="570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b="0">
                <a:solidFill>
                  <a:srgbClr val="003366"/>
                </a:solidFill>
                <a:latin typeface="Arial Black" charset="0"/>
              </a:rPr>
              <a:t> Rudolf Virchow (1821 – 1902)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Bild:Antoine Becham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1054100"/>
            <a:ext cx="5472112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b="0">
                <a:solidFill>
                  <a:srgbClr val="003366"/>
                </a:solidFill>
                <a:latin typeface="Arial Black" charset="0"/>
              </a:rPr>
              <a:t> Antoine Bechamp (1816 – 1908)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Bild:Claude Bernard 5.jpg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95475" y="1052513"/>
            <a:ext cx="5197475" cy="573246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AT" sz="2400" b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Claude Bernard (1813 - 1878)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187624" y="476672"/>
            <a:ext cx="7234673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de-AT" altLang="de-DE" sz="4400" dirty="0">
              <a:solidFill>
                <a:schemeClr val="bg1"/>
              </a:solidFill>
            </a:endParaRPr>
          </a:p>
          <a:p>
            <a:pPr eaLnBrk="1" hangingPunct="1"/>
            <a:endParaRPr lang="de-AT" altLang="de-DE" sz="44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de-DE" sz="6000" dirty="0" smtClean="0">
                <a:solidFill>
                  <a:schemeClr val="bg1"/>
                </a:solidFill>
              </a:rPr>
              <a:t>“The microbe is </a:t>
            </a:r>
          </a:p>
          <a:p>
            <a:pPr eaLnBrk="1" hangingPunct="1"/>
            <a:r>
              <a:rPr lang="en-US" altLang="de-DE" sz="6000" dirty="0" smtClean="0">
                <a:solidFill>
                  <a:schemeClr val="bg1"/>
                </a:solidFill>
              </a:rPr>
              <a:t>nothing, the milieu </a:t>
            </a:r>
          </a:p>
          <a:p>
            <a:pPr eaLnBrk="1" hangingPunct="1"/>
            <a:r>
              <a:rPr lang="en-US" altLang="de-DE" sz="6000" dirty="0" smtClean="0">
                <a:solidFill>
                  <a:schemeClr val="bg1"/>
                </a:solidFill>
              </a:rPr>
              <a:t>in which they live</a:t>
            </a:r>
          </a:p>
          <a:p>
            <a:pPr eaLnBrk="1" hangingPunct="1"/>
            <a:r>
              <a:rPr lang="en-US" altLang="de-DE" sz="6000" dirty="0" smtClean="0">
                <a:solidFill>
                  <a:schemeClr val="bg1"/>
                </a:solidFill>
              </a:rPr>
              <a:t>Is everything!”</a:t>
            </a:r>
            <a:endParaRPr lang="en-US" altLang="de-DE" sz="6000" dirty="0">
              <a:solidFill>
                <a:schemeClr val="bg1"/>
              </a:solidFill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b="0" dirty="0" smtClean="0">
                <a:solidFill>
                  <a:srgbClr val="003366"/>
                </a:solidFill>
                <a:latin typeface="Arial Black" charset="0"/>
              </a:rPr>
              <a:t> Claude Bernard – His Famous Quote:</a:t>
            </a:r>
            <a:endParaRPr lang="en-US" altLang="de-DE" b="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689350" y="457200"/>
            <a:ext cx="1890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AT" sz="2400">
                <a:latin typeface="Trebuchet MS" charset="0"/>
                <a:ea typeface="ＭＳ Ｐゴシック" charset="0"/>
              </a:rPr>
              <a:t>Pettenkofer</a:t>
            </a:r>
          </a:p>
        </p:txBody>
      </p:sp>
      <p:pic>
        <p:nvPicPr>
          <p:cNvPr id="9231" name="Picture 15" descr="Bild:Max von Pettenkofer2.jpg">
            <a:hlinkClick r:id="rId3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9488" y="1052513"/>
            <a:ext cx="4625975" cy="58324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b="0">
                <a:solidFill>
                  <a:srgbClr val="003366"/>
                </a:solidFill>
                <a:latin typeface="Arial Black" charset="0"/>
              </a:rPr>
              <a:t> Max von Pettenkofer (1813 – 1901)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23850" y="-115888"/>
            <a:ext cx="8661400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AT" sz="4800" dirty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endParaRPr lang="de-AT" sz="4800" dirty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7 Oct. 1892 he drinks </a:t>
            </a:r>
          </a:p>
          <a:p>
            <a:pPr>
              <a:defRPr/>
            </a:pP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1 ml of a cholera 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c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ulture in</a:t>
            </a:r>
          </a:p>
          <a:p>
            <a:pPr>
              <a:defRPr/>
            </a:pP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front of an audience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!</a:t>
            </a:r>
          </a:p>
          <a:p>
            <a:pPr>
              <a:defRPr/>
            </a:pP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(ca. 1 mil. cholera bacteria)</a:t>
            </a:r>
          </a:p>
          <a:p>
            <a:pPr>
              <a:defRPr/>
            </a:pPr>
            <a:endParaRPr lang="en-US" sz="4800" dirty="0" smtClean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ea typeface="ＭＳ Ｐゴシック" charset="0"/>
              </a:rPr>
              <a:t>a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nd </a:t>
            </a:r>
            <a:r>
              <a:rPr lang="en-US" sz="6600" dirty="0" smtClean="0">
                <a:solidFill>
                  <a:schemeClr val="bg1"/>
                </a:solidFill>
                <a:ea typeface="ＭＳ Ｐゴシック" charset="0"/>
              </a:rPr>
              <a:t>doesn’t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 get sick!</a:t>
            </a:r>
            <a:endParaRPr lang="en-US" sz="48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Max von </a:t>
            </a:r>
            <a:r>
              <a:rPr lang="en-US" sz="2400" b="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Pettenkofer</a:t>
            </a: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at the Age of 74:</a:t>
            </a:r>
            <a:endParaRPr lang="en-US" sz="2400" b="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002088" y="457200"/>
            <a:ext cx="1262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AT" sz="2400">
                <a:latin typeface="Trebuchet MS" charset="0"/>
                <a:ea typeface="ＭＳ Ｐゴシック" charset="0"/>
              </a:rPr>
              <a:t>Pasteur</a:t>
            </a: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b="0">
                <a:solidFill>
                  <a:srgbClr val="003366"/>
                </a:solidFill>
                <a:latin typeface="Arial Black" charset="0"/>
              </a:rPr>
              <a:t> Luis Pasteur (1822 – 1895)</a:t>
            </a:r>
          </a:p>
        </p:txBody>
      </p:sp>
      <p:pic>
        <p:nvPicPr>
          <p:cNvPr id="6162" name="Picture 18" descr="Bild:Louis Pasteur.jpg">
            <a:hlinkClick r:id="rId3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050" y="1052513"/>
            <a:ext cx="4735513" cy="573246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8750" y="1268413"/>
            <a:ext cx="878638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de-DE" sz="4800" dirty="0" smtClean="0">
                <a:solidFill>
                  <a:schemeClr val="bg1"/>
                </a:solidFill>
              </a:rPr>
              <a:t>Historian at</a:t>
            </a:r>
          </a:p>
          <a:p>
            <a:pPr eaLnBrk="1" hangingPunct="1"/>
            <a:r>
              <a:rPr lang="en-US" altLang="de-DE" sz="4800" dirty="0" smtClean="0">
                <a:solidFill>
                  <a:schemeClr val="bg1"/>
                </a:solidFill>
              </a:rPr>
              <a:t>Princeton University:</a:t>
            </a:r>
          </a:p>
          <a:p>
            <a:pPr eaLnBrk="1" hangingPunct="1"/>
            <a:endParaRPr lang="de-AT" altLang="de-DE" sz="48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de-DE" sz="4800" dirty="0" smtClean="0">
                <a:solidFill>
                  <a:schemeClr val="bg1"/>
                </a:solidFill>
              </a:rPr>
              <a:t>“There is no doubt that</a:t>
            </a:r>
          </a:p>
          <a:p>
            <a:pPr eaLnBrk="1" hangingPunct="1"/>
            <a:r>
              <a:rPr lang="en-US" altLang="de-DE" sz="4800" dirty="0" smtClean="0">
                <a:solidFill>
                  <a:schemeClr val="bg1"/>
                </a:solidFill>
              </a:rPr>
              <a:t>Pasteur committed scientific</a:t>
            </a:r>
          </a:p>
          <a:p>
            <a:pPr eaLnBrk="1" hangingPunct="1"/>
            <a:r>
              <a:rPr lang="en-US" altLang="de-DE" sz="4800" dirty="0">
                <a:solidFill>
                  <a:schemeClr val="bg1"/>
                </a:solidFill>
              </a:rPr>
              <a:t>f</a:t>
            </a:r>
            <a:r>
              <a:rPr lang="en-US" altLang="de-DE" sz="4800" dirty="0" smtClean="0">
                <a:solidFill>
                  <a:schemeClr val="bg1"/>
                </a:solidFill>
              </a:rPr>
              <a:t>raud on several occasions.” 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b="0" dirty="0">
                <a:solidFill>
                  <a:srgbClr val="003366"/>
                </a:solidFill>
                <a:latin typeface="Arial Black" charset="0"/>
              </a:rPr>
              <a:t> Dr. Geison </a:t>
            </a:r>
            <a:r>
              <a:rPr lang="de-AT" altLang="de-DE" b="0" dirty="0" smtClean="0">
                <a:solidFill>
                  <a:srgbClr val="003366"/>
                </a:solidFill>
                <a:latin typeface="Arial Black" charset="0"/>
              </a:rPr>
              <a:t>on </a:t>
            </a:r>
            <a:r>
              <a:rPr lang="de-AT" altLang="de-DE" b="0" dirty="0">
                <a:solidFill>
                  <a:srgbClr val="003366"/>
                </a:solidFill>
                <a:latin typeface="Arial Black" charset="0"/>
              </a:rPr>
              <a:t>Luis Pasteur: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b="0" dirty="0" smtClean="0">
                <a:solidFill>
                  <a:srgbClr val="003366"/>
                </a:solidFill>
                <a:latin typeface="Arial Black" charset="0"/>
              </a:rPr>
              <a:t>20 Years of Research: Dr. </a:t>
            </a:r>
            <a:r>
              <a:rPr lang="en-US" altLang="de-DE" b="0" dirty="0" err="1" smtClean="0">
                <a:solidFill>
                  <a:srgbClr val="003366"/>
                </a:solidFill>
                <a:latin typeface="Arial Black" charset="0"/>
              </a:rPr>
              <a:t>Geison</a:t>
            </a:r>
            <a:r>
              <a:rPr lang="en-US" altLang="de-DE" b="0" dirty="0" smtClean="0">
                <a:solidFill>
                  <a:srgbClr val="003366"/>
                </a:solidFill>
                <a:latin typeface="Arial Black" charset="0"/>
              </a:rPr>
              <a:t> on Luis Pasteur</a:t>
            </a:r>
            <a:endParaRPr lang="en-US" altLang="de-DE" b="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6868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4138" y="962025"/>
            <a:ext cx="3894137" cy="58515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181350" y="457200"/>
            <a:ext cx="291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AT" sz="2400">
                <a:latin typeface="Trebuchet MS" charset="0"/>
                <a:ea typeface="ＭＳ Ｐゴシック" charset="0"/>
              </a:rPr>
              <a:t>Teufelsaustreibung</a:t>
            </a:r>
          </a:p>
        </p:txBody>
      </p:sp>
      <p:pic>
        <p:nvPicPr>
          <p:cNvPr id="12301" name="Picture 13" descr="Dokument"/>
          <p:cNvPicPr>
            <a:picLocks noGrp="1" noChangeAspect="1" noChangeArrowheads="1"/>
          </p:cNvPicPr>
          <p:nvPr>
            <p:ph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108075"/>
            <a:ext cx="8208962" cy="558958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457200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b="0" dirty="0" smtClean="0">
                <a:solidFill>
                  <a:srgbClr val="003366"/>
                </a:solidFill>
                <a:latin typeface="Arial Black" charset="0"/>
              </a:rPr>
              <a:t> Driving out the Devil – Witch Trials up to 1782 </a:t>
            </a:r>
            <a:endParaRPr lang="en-US" altLang="de-DE" b="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23528" y="766763"/>
            <a:ext cx="8561101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de-AT" altLang="de-DE" sz="4400" dirty="0">
              <a:solidFill>
                <a:schemeClr val="bg1"/>
              </a:solidFill>
            </a:endParaRPr>
          </a:p>
          <a:p>
            <a:pPr eaLnBrk="1" hangingPunct="1"/>
            <a:endParaRPr lang="de-AT" altLang="de-DE" sz="44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de-DE" sz="6000" dirty="0" smtClean="0">
                <a:solidFill>
                  <a:schemeClr val="bg1"/>
                </a:solidFill>
              </a:rPr>
              <a:t>“The </a:t>
            </a:r>
            <a:r>
              <a:rPr lang="en-US" altLang="de-DE" sz="6000" dirty="0" smtClean="0">
                <a:solidFill>
                  <a:schemeClr val="bg1"/>
                </a:solidFill>
              </a:rPr>
              <a:t>germ is </a:t>
            </a:r>
          </a:p>
          <a:p>
            <a:pPr eaLnBrk="1" hangingPunct="1"/>
            <a:r>
              <a:rPr lang="en-US" altLang="de-DE" sz="6000" dirty="0" smtClean="0">
                <a:solidFill>
                  <a:schemeClr val="bg1"/>
                </a:solidFill>
              </a:rPr>
              <a:t>nothing</a:t>
            </a:r>
            <a:r>
              <a:rPr lang="en-US" altLang="de-DE" sz="6000" dirty="0" smtClean="0">
                <a:solidFill>
                  <a:schemeClr val="bg1"/>
                </a:solidFill>
              </a:rPr>
              <a:t>, </a:t>
            </a:r>
            <a:r>
              <a:rPr lang="en-US" altLang="de-DE" sz="6000" dirty="0" smtClean="0">
                <a:solidFill>
                  <a:schemeClr val="bg1"/>
                </a:solidFill>
              </a:rPr>
              <a:t>what matters is the </a:t>
            </a:r>
            <a:r>
              <a:rPr lang="en-US" altLang="de-DE" sz="6000" dirty="0" smtClean="0">
                <a:solidFill>
                  <a:schemeClr val="bg1"/>
                </a:solidFill>
              </a:rPr>
              <a:t>milieu!</a:t>
            </a:r>
            <a:endParaRPr lang="en-US" altLang="de-DE" sz="6000" dirty="0">
              <a:solidFill>
                <a:schemeClr val="bg1"/>
              </a:solidFill>
            </a:endParaRP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Luis Pasteur at the End of His Life</a:t>
            </a:r>
            <a:endParaRPr lang="en-US" sz="2400" b="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Sonntag, 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836613"/>
            <a:ext cx="7848600" cy="60642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5219700" y="3141663"/>
            <a:ext cx="1296988" cy="25923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602137" y="1412776"/>
            <a:ext cx="37802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de-DE" sz="3200" dirty="0" smtClean="0">
                <a:solidFill>
                  <a:srgbClr val="FF0000"/>
                </a:solidFill>
              </a:rPr>
              <a:t>1874: Introduction</a:t>
            </a:r>
          </a:p>
          <a:p>
            <a:pPr eaLnBrk="1" hangingPunct="1"/>
            <a:r>
              <a:rPr lang="en-US" altLang="de-DE" sz="3200" dirty="0" smtClean="0">
                <a:solidFill>
                  <a:srgbClr val="FF0000"/>
                </a:solidFill>
              </a:rPr>
              <a:t>of </a:t>
            </a:r>
            <a:r>
              <a:rPr lang="en-US" altLang="de-DE" sz="3200" dirty="0" smtClean="0">
                <a:solidFill>
                  <a:srgbClr val="FF0000"/>
                </a:solidFill>
              </a:rPr>
              <a:t>2nd Mandatory </a:t>
            </a:r>
          </a:p>
          <a:p>
            <a:pPr eaLnBrk="1" hangingPunct="1"/>
            <a:r>
              <a:rPr lang="en-US" altLang="de-DE" sz="3200" dirty="0" smtClean="0">
                <a:solidFill>
                  <a:srgbClr val="FF0000"/>
                </a:solidFill>
              </a:rPr>
              <a:t>Vaccination</a:t>
            </a:r>
            <a:endParaRPr lang="en-US" altLang="de-DE" sz="3200" dirty="0">
              <a:solidFill>
                <a:srgbClr val="FF0000"/>
              </a:solidFill>
            </a:endParaRP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384175" y="260350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Smallpox in Germany from 1865 – 1822</a:t>
            </a:r>
            <a:endParaRPr lang="en-US" sz="2400" b="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j-cs"/>
            </a:endParaRPr>
          </a:p>
        </p:txBody>
      </p:sp>
      <p:pic>
        <p:nvPicPr>
          <p:cNvPr id="26628" name="Picture 4" descr="Sonntag, 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25" y="201613"/>
            <a:ext cx="9432925" cy="68992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384175" y="2317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Smallpox Cases</a:t>
            </a:r>
            <a:endParaRPr lang="en-US" sz="2400" b="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483768" y="141763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Sick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851920" y="141763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Vaccinated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012160" y="1417638"/>
            <a:ext cx="267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Unvaccinated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Sonntag, 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28575"/>
            <a:ext cx="8101012" cy="67849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384175" y="2317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Smallpox Cases after the 2nd World War</a:t>
            </a:r>
            <a:endParaRPr lang="en-US" sz="2400" b="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j-cs"/>
            </a:endParaRP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42888"/>
            <a:ext cx="9144000" cy="6858001"/>
          </a:xfrm>
        </p:spPr>
      </p:pic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457200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AT" sz="2400" b="0" dirty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Prize Competition – 1911 </a:t>
            </a:r>
            <a:endParaRPr lang="en-US" sz="2400" b="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Montag, 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2038350"/>
            <a:ext cx="9217026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457200" y="5492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b="0" dirty="0">
                <a:solidFill>
                  <a:srgbClr val="003366"/>
                </a:solidFill>
                <a:latin typeface="Arial Black" charset="0"/>
              </a:rPr>
              <a:t> 1885: </a:t>
            </a:r>
            <a:r>
              <a:rPr lang="en-US" altLang="de-DE" b="0" dirty="0">
                <a:solidFill>
                  <a:srgbClr val="003366"/>
                </a:solidFill>
                <a:latin typeface="Arial Black" charset="0"/>
              </a:rPr>
              <a:t>Poster in the </a:t>
            </a:r>
            <a:r>
              <a:rPr lang="en-US" altLang="de-DE" b="0" dirty="0" smtClean="0">
                <a:solidFill>
                  <a:srgbClr val="003366"/>
                </a:solidFill>
                <a:latin typeface="Arial Black" charset="0"/>
              </a:rPr>
              <a:t>Streets </a:t>
            </a:r>
            <a:r>
              <a:rPr lang="en-US" altLang="de-DE" b="0" dirty="0">
                <a:solidFill>
                  <a:srgbClr val="003366"/>
                </a:solidFill>
                <a:latin typeface="Arial Black" charset="0"/>
              </a:rPr>
              <a:t>of London</a:t>
            </a:r>
            <a:endParaRPr lang="de-AT" altLang="de-DE" b="0" dirty="0">
              <a:solidFill>
                <a:srgbClr val="003366"/>
              </a:solidFill>
              <a:latin typeface="Arial Black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899592" y="4365104"/>
            <a:ext cx="7416824" cy="1368152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57200" y="4365104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Health care, not vaccinations!</a:t>
            </a: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Better to go to jail than have a poisoned child!</a:t>
            </a: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Smallpox isn’t being eliminated, but rather human lives!</a:t>
            </a: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Refusal of bad laws is a Christian virtue and our civic duty!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History of the Virus Theory</a:t>
            </a:r>
            <a:endParaRPr lang="en-US" sz="240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  <p:pic>
        <p:nvPicPr>
          <p:cNvPr id="38914" name="Picture 3" descr="ERstes Elektronenmikrosko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39825"/>
            <a:ext cx="5365750" cy="379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4" descr="Ernst Rusk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28575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937250" y="6059488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sz="1400">
                <a:latin typeface="Trebuchet MS" charset="0"/>
              </a:rPr>
              <a:t>Ernst Ruska (1906 – 1988)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81000" y="5638800"/>
            <a:ext cx="5094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2400">
                <a:latin typeface="Trebuchet MS" charset="0"/>
                <a:ea typeface="ＭＳ Ｐゴシック" charset="0"/>
                <a:sym typeface="Wingdings" charset="0"/>
              </a:rPr>
              <a:t>1931: Erstes Elektronenmikroskop</a:t>
            </a:r>
            <a:endParaRPr lang="de-AT" sz="2400">
              <a:latin typeface="Trebuchet M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Samstag, 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552450"/>
            <a:ext cx="7705725" cy="632301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dirty="0" smtClean="0">
                <a:solidFill>
                  <a:srgbClr val="003366"/>
                </a:solidFill>
                <a:latin typeface="Arial Black" charset="0"/>
              </a:rPr>
              <a:t>Infant Mortality in Hamburg 1821 - 1964</a:t>
            </a:r>
            <a:endParaRPr lang="en-US" altLang="de-DE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 descr="Samstag, 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457200" y="4762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Diphtheria Cases from 1920 – 1990</a:t>
            </a:r>
            <a:endParaRPr lang="en-US" sz="240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Infection Theory</a:t>
            </a:r>
            <a:endParaRPr lang="en-US" sz="240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  <p:graphicFrame>
        <p:nvGraphicFramePr>
          <p:cNvPr id="41986" name="Object 3"/>
          <p:cNvGraphicFramePr>
            <a:graphicFrameLocks noGrp="1" noChangeAspect="1"/>
          </p:cNvGraphicFramePr>
          <p:nvPr>
            <p:ph/>
          </p:nvPr>
        </p:nvGraphicFramePr>
        <p:xfrm>
          <a:off x="2238375" y="908050"/>
          <a:ext cx="466725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CorelPhotoPaint.Image.10" r:id="rId3" imgW="6185928" imgH="7443231" progId="CorelPhotoPaint.Image.10">
                  <p:embed/>
                </p:oleObj>
              </mc:Choice>
              <mc:Fallback>
                <p:oleObj name="CorelPhotoPaint.Image.10" r:id="rId3" imgW="6185928" imgH="7443231" progId="CorelPhotoPaint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908050"/>
                        <a:ext cx="4667250" cy="5616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322388" y="2805113"/>
            <a:ext cx="976312" cy="304800"/>
          </a:xfrm>
          <a:prstGeom prst="rightArrow">
            <a:avLst>
              <a:gd name="adj1" fmla="val 50000"/>
              <a:gd name="adj2" fmla="val 80078"/>
            </a:avLst>
          </a:prstGeom>
          <a:solidFill>
            <a:srgbClr val="FF9933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040188" y="457200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AT" sz="2400">
                <a:latin typeface="Trebuchet MS" charset="0"/>
                <a:ea typeface="ＭＳ Ｐゴシック" charset="0"/>
              </a:rPr>
              <a:t>Jenner</a:t>
            </a:r>
          </a:p>
        </p:txBody>
      </p:sp>
      <p:pic>
        <p:nvPicPr>
          <p:cNvPr id="5134" name="Picture 14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962025"/>
            <a:ext cx="7740650" cy="5848350"/>
          </a:xfrm>
        </p:spPr>
      </p:pic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b="0" dirty="0" smtClean="0">
                <a:solidFill>
                  <a:srgbClr val="003366"/>
                </a:solidFill>
                <a:latin typeface="Arial Black" charset="0"/>
              </a:rPr>
              <a:t> Edward Jenner, English Doctor (1749 – 1823)</a:t>
            </a:r>
            <a:endParaRPr lang="en-US" altLang="de-DE" b="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Infection </a:t>
            </a:r>
            <a:r>
              <a:rPr lang="en-US" sz="240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Theory</a:t>
            </a:r>
            <a:endParaRPr lang="en-US" sz="240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  <p:graphicFrame>
        <p:nvGraphicFramePr>
          <p:cNvPr id="43010" name="Object 3"/>
          <p:cNvGraphicFramePr>
            <a:graphicFrameLocks noGrp="1" noChangeAspect="1"/>
          </p:cNvGraphicFramePr>
          <p:nvPr>
            <p:ph/>
          </p:nvPr>
        </p:nvGraphicFramePr>
        <p:xfrm>
          <a:off x="2238375" y="908050"/>
          <a:ext cx="466725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CorelPhotoPaint.Image.10" r:id="rId3" imgW="6185928" imgH="7443231" progId="CorelPhotoPaint.Image.10">
                  <p:embed/>
                </p:oleObj>
              </mc:Choice>
              <mc:Fallback>
                <p:oleObj name="CorelPhotoPaint.Image.10" r:id="rId3" imgW="6185928" imgH="7443231" progId="CorelPhotoPaint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908050"/>
                        <a:ext cx="4667250" cy="5616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AutoShape 4"/>
          <p:cNvSpPr>
            <a:spLocks noChangeArrowheads="1"/>
          </p:cNvSpPr>
          <p:nvPr/>
        </p:nvSpPr>
        <p:spPr bwMode="auto">
          <a:xfrm rot="-181616">
            <a:off x="1116013" y="4348163"/>
            <a:ext cx="976312" cy="304800"/>
          </a:xfrm>
          <a:prstGeom prst="rightArrow">
            <a:avLst>
              <a:gd name="adj1" fmla="val 50000"/>
              <a:gd name="adj2" fmla="val 80078"/>
            </a:avLst>
          </a:prstGeom>
          <a:solidFill>
            <a:srgbClr val="FF9933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Infection </a:t>
            </a:r>
            <a:r>
              <a:rPr lang="en-US" sz="240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Theory</a:t>
            </a:r>
            <a:endParaRPr lang="en-US" sz="240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  <p:graphicFrame>
        <p:nvGraphicFramePr>
          <p:cNvPr id="44034" name="Object 3"/>
          <p:cNvGraphicFramePr>
            <a:graphicFrameLocks noGrp="1" noChangeAspect="1"/>
          </p:cNvGraphicFramePr>
          <p:nvPr>
            <p:ph/>
          </p:nvPr>
        </p:nvGraphicFramePr>
        <p:xfrm>
          <a:off x="2238375" y="908050"/>
          <a:ext cx="466725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CorelPhotoPaint.Image.10" r:id="rId3" imgW="6185928" imgH="7443231" progId="CorelPhotoPaint.Image.10">
                  <p:embed/>
                </p:oleObj>
              </mc:Choice>
              <mc:Fallback>
                <p:oleObj name="CorelPhotoPaint.Image.10" r:id="rId3" imgW="6185928" imgH="7443231" progId="CorelPhotoPaint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908050"/>
                        <a:ext cx="4667250" cy="5616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042988" y="5500688"/>
            <a:ext cx="976312" cy="304800"/>
          </a:xfrm>
          <a:prstGeom prst="rightArrow">
            <a:avLst>
              <a:gd name="adj1" fmla="val 50000"/>
              <a:gd name="adj2" fmla="val 80078"/>
            </a:avLst>
          </a:prstGeom>
          <a:solidFill>
            <a:srgbClr val="FF9933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  <p:pic>
        <p:nvPicPr>
          <p:cNvPr id="45058" name="Picture 4" descr="Zel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63" y="993775"/>
            <a:ext cx="7235825" cy="567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Line 6"/>
          <p:cNvSpPr>
            <a:spLocks noChangeShapeType="1"/>
          </p:cNvSpPr>
          <p:nvPr/>
        </p:nvSpPr>
        <p:spPr bwMode="auto">
          <a:xfrm flipH="1" flipV="1">
            <a:off x="6156325" y="2995613"/>
            <a:ext cx="2232025" cy="146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dirty="0" smtClean="0">
                <a:solidFill>
                  <a:srgbClr val="003366"/>
                </a:solidFill>
                <a:latin typeface="Arial Black" charset="0"/>
              </a:rPr>
              <a:t>Mitochondria are unprotected (antibiotics)</a:t>
            </a:r>
            <a:endParaRPr lang="en-US" altLang="de-DE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6-Fold Juvenile Vaccination – </a:t>
            </a:r>
            <a:r>
              <a:rPr lang="en-US" sz="2400" dirty="0" err="1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Hexavac</a:t>
            </a:r>
            <a:endParaRPr lang="de-AT" sz="240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  <p:pic>
        <p:nvPicPr>
          <p:cNvPr id="46082" name="Picture 4" descr="Beipackzettel Hexava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91600" cy="439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200400" y="4343400"/>
            <a:ext cx="2743200" cy="1143000"/>
          </a:xfrm>
          <a:prstGeom prst="rect">
            <a:avLst/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Hexavac</a:t>
            </a:r>
            <a:r>
              <a:rPr lang="en-US" sz="240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– Package Instructions</a:t>
            </a:r>
            <a:endParaRPr lang="en-US" sz="240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  <p:graphicFrame>
        <p:nvGraphicFramePr>
          <p:cNvPr id="47106" name="Object 4"/>
          <p:cNvGraphicFramePr>
            <a:graphicFrameLocks noChangeAspect="1"/>
          </p:cNvGraphicFramePr>
          <p:nvPr/>
        </p:nvGraphicFramePr>
        <p:xfrm>
          <a:off x="76200" y="1676400"/>
          <a:ext cx="8991600" cy="386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CorelPhotoPaint.Image.10" r:id="rId3" imgW="12558730" imgH="5396825" progId="CorelPhotoPaint.Image.10">
                  <p:embed/>
                </p:oleObj>
              </mc:Choice>
              <mc:Fallback>
                <p:oleObj name="CorelPhotoPaint.Image.10" r:id="rId3" imgW="12558730" imgH="5396825" progId="CorelPhotoPaint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676400"/>
                        <a:ext cx="8991600" cy="3862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Line 5"/>
          <p:cNvSpPr>
            <a:spLocks noChangeShapeType="1"/>
          </p:cNvSpPr>
          <p:nvPr/>
        </p:nvSpPr>
        <p:spPr bwMode="auto">
          <a:xfrm flipH="1" flipV="1">
            <a:off x="539750" y="3357563"/>
            <a:ext cx="1079500" cy="3095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Hexavac</a:t>
            </a:r>
            <a:r>
              <a:rPr lang="en-US" sz="2400" dirty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Taken </a:t>
            </a:r>
            <a:r>
              <a:rPr lang="en-US" sz="2400" dirty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off the </a:t>
            </a:r>
            <a:r>
              <a:rPr lang="en-US" sz="240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Market</a:t>
            </a:r>
            <a:endParaRPr lang="de-AT" sz="240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  <p:graphicFrame>
        <p:nvGraphicFramePr>
          <p:cNvPr id="48130" name="Object 4"/>
          <p:cNvGraphicFramePr>
            <a:graphicFrameLocks noChangeAspect="1"/>
          </p:cNvGraphicFramePr>
          <p:nvPr/>
        </p:nvGraphicFramePr>
        <p:xfrm>
          <a:off x="1257300" y="923925"/>
          <a:ext cx="6629400" cy="544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8" name="CorelPhotoPaint.Image.10" r:id="rId3" imgW="4495238" imgH="3695238" progId="CorelPhotoPaint.Image.10">
                  <p:embed/>
                </p:oleObj>
              </mc:Choice>
              <mc:Fallback>
                <p:oleObj name="CorelPhotoPaint.Image.10" r:id="rId3" imgW="4495238" imgH="3695238" progId="CorelPhotoPaint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923925"/>
                        <a:ext cx="6629400" cy="5448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3850" y="1125538"/>
            <a:ext cx="645080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AT" sz="4800" dirty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ea typeface="ＭＳ Ｐゴシック" charset="0"/>
              </a:rPr>
              <a:t>A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ntibiotics</a:t>
            </a:r>
          </a:p>
          <a:p>
            <a:pPr>
              <a:defRPr/>
            </a:pP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Betapropriolactone</a:t>
            </a:r>
            <a:endParaRPr lang="en-US" sz="4800" dirty="0" smtClean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Mercury (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Thiomersal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)</a:t>
            </a:r>
          </a:p>
          <a:p>
            <a:pPr>
              <a:defRPr/>
            </a:pP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Aluminum hydroxide</a:t>
            </a:r>
          </a:p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ea typeface="ＭＳ Ｐゴシック" charset="0"/>
              </a:rPr>
              <a:t>F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ormaldehyde</a:t>
            </a:r>
          </a:p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ea typeface="ＭＳ Ｐゴシック" charset="0"/>
              </a:rPr>
              <a:t>B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enzene</a:t>
            </a:r>
            <a:endParaRPr lang="en-US" sz="48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99.9 % of Accompanying Substances</a:t>
            </a:r>
            <a:endParaRPr lang="en-US" sz="240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3" y="-152400"/>
            <a:ext cx="9894888" cy="7037388"/>
          </a:xfrm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dirty="0" smtClean="0">
                <a:solidFill>
                  <a:srgbClr val="003366"/>
                </a:solidFill>
                <a:latin typeface="Arial Black" charset="0"/>
              </a:rPr>
              <a:t>Vaccines – Run for </a:t>
            </a:r>
            <a:r>
              <a:rPr lang="en-US" altLang="de-DE" smtClean="0">
                <a:solidFill>
                  <a:srgbClr val="003366"/>
                </a:solidFill>
                <a:latin typeface="Arial Black" charset="0"/>
              </a:rPr>
              <a:t>Your Lives!</a:t>
            </a:r>
            <a:endParaRPr lang="en-US" altLang="de-DE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9388" y="1117600"/>
            <a:ext cx="890500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4400" dirty="0">
                <a:solidFill>
                  <a:schemeClr val="bg1"/>
                </a:solidFill>
                <a:ea typeface="ＭＳ Ｐゴシック" charset="0"/>
              </a:rPr>
              <a:t>1790:</a:t>
            </a:r>
          </a:p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ea typeface="ＭＳ Ｐゴシック" charset="0"/>
              </a:rPr>
              <a:t>He inoculated his 10-month-old</a:t>
            </a:r>
          </a:p>
          <a:p>
            <a:pPr>
              <a:defRPr/>
            </a:pPr>
            <a:r>
              <a:rPr lang="en-US" sz="4400" dirty="0" smtClean="0">
                <a:solidFill>
                  <a:schemeClr val="bg1"/>
                </a:solidFill>
                <a:ea typeface="ＭＳ Ｐゴシック" charset="0"/>
              </a:rPr>
              <a:t>son against </a:t>
            </a:r>
            <a:r>
              <a:rPr lang="en-US" sz="4400" dirty="0">
                <a:solidFill>
                  <a:schemeClr val="bg1"/>
                </a:solidFill>
                <a:ea typeface="ＭＳ Ｐゴシック" charset="0"/>
              </a:rPr>
              <a:t>s</a:t>
            </a:r>
            <a:r>
              <a:rPr lang="en-US" sz="4400" dirty="0" smtClean="0">
                <a:solidFill>
                  <a:schemeClr val="bg1"/>
                </a:solidFill>
                <a:ea typeface="ＭＳ Ｐゴシック" charset="0"/>
              </a:rPr>
              <a:t>mallpox:</a:t>
            </a:r>
          </a:p>
          <a:p>
            <a:pPr>
              <a:defRPr/>
            </a:pPr>
            <a:endParaRPr lang="de-AT" sz="4400" dirty="0" smtClean="0">
              <a:solidFill>
                <a:schemeClr val="bg1"/>
              </a:solidFill>
              <a:ea typeface="ＭＳ Ｐゴシック" charset="0"/>
            </a:endParaRPr>
          </a:p>
          <a:p>
            <a:pPr>
              <a:buFontTx/>
              <a:buChar char="-"/>
              <a:defRPr/>
            </a:pPr>
            <a:r>
              <a:rPr lang="en-US" sz="4400" dirty="0" smtClean="0">
                <a:solidFill>
                  <a:schemeClr val="bg1"/>
                </a:solidFill>
                <a:ea typeface="ＭＳ Ｐゴシック" charset="0"/>
              </a:rPr>
              <a:t>Mentally disabled</a:t>
            </a:r>
          </a:p>
          <a:p>
            <a:pPr>
              <a:buFontTx/>
              <a:buChar char="-"/>
              <a:defRPr/>
            </a:pPr>
            <a:r>
              <a:rPr lang="en-US" sz="4400" dirty="0" smtClean="0">
                <a:solidFill>
                  <a:schemeClr val="bg1"/>
                </a:solidFill>
                <a:ea typeface="ＭＳ Ｐゴシック" charset="0"/>
              </a:rPr>
              <a:t>Died at the age of </a:t>
            </a:r>
            <a:r>
              <a:rPr lang="en-US" sz="4400" dirty="0" smtClean="0">
                <a:solidFill>
                  <a:schemeClr val="bg1"/>
                </a:solidFill>
                <a:ea typeface="ＭＳ Ｐゴシック" charset="0"/>
              </a:rPr>
              <a:t>21</a:t>
            </a:r>
            <a:endParaRPr lang="en-US" sz="44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b="0" dirty="0" smtClean="0">
                <a:solidFill>
                  <a:srgbClr val="003366"/>
                </a:solidFill>
                <a:latin typeface="Arial Black" charset="0"/>
              </a:rPr>
              <a:t> Edward Jenner – his “Immunization Success”</a:t>
            </a:r>
            <a:endParaRPr lang="en-US" altLang="de-DE" b="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11188" y="-531813"/>
            <a:ext cx="8067593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AT" sz="7200" dirty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endParaRPr lang="de-AT" sz="7200" dirty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sz="7200" dirty="0" smtClean="0">
                <a:solidFill>
                  <a:schemeClr val="bg1"/>
                </a:solidFill>
                <a:ea typeface="ＭＳ Ｐゴシック" charset="0"/>
              </a:rPr>
              <a:t>Out of </a:t>
            </a:r>
          </a:p>
          <a:p>
            <a:pPr>
              <a:defRPr/>
            </a:pPr>
            <a:r>
              <a:rPr lang="en-US" sz="7200" dirty="0" smtClean="0">
                <a:solidFill>
                  <a:schemeClr val="bg1"/>
                </a:solidFill>
                <a:ea typeface="ＭＳ Ｐゴシック" charset="0"/>
              </a:rPr>
              <a:t>14 808</a:t>
            </a:r>
            <a:r>
              <a:rPr lang="en-US" sz="7200" dirty="0" smtClean="0">
                <a:solidFill>
                  <a:schemeClr val="bg1"/>
                </a:solidFill>
                <a:ea typeface="ＭＳ Ｐゴシック" charset="0"/>
              </a:rPr>
              <a:t>, 11 174</a:t>
            </a:r>
            <a:endParaRPr lang="en-US" sz="7200" dirty="0" smtClean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sz="7200" dirty="0" smtClean="0">
                <a:solidFill>
                  <a:schemeClr val="bg1"/>
                </a:solidFill>
                <a:ea typeface="ＭＳ Ｐゴシック" charset="0"/>
              </a:rPr>
              <a:t>Were immunized</a:t>
            </a:r>
            <a:r>
              <a:rPr lang="en-US" sz="7200" dirty="0" smtClean="0">
                <a:solidFill>
                  <a:schemeClr val="bg1"/>
                </a:solidFill>
                <a:ea typeface="ＭＳ Ｐゴシック" charset="0"/>
              </a:rPr>
              <a:t>! </a:t>
            </a:r>
            <a:endParaRPr lang="en-US" sz="72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Smallpox Epidemic London 1870 - 1872</a:t>
            </a:r>
            <a:endParaRPr lang="en-US" sz="2400" b="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47675" y="1150938"/>
            <a:ext cx="7056740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de-AT" altLang="de-DE" sz="44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de-DE" sz="4400" dirty="0" smtClean="0">
                <a:solidFill>
                  <a:schemeClr val="bg1"/>
                </a:solidFill>
              </a:rPr>
              <a:t>In England and Holland, </a:t>
            </a:r>
          </a:p>
          <a:p>
            <a:pPr eaLnBrk="1" hangingPunct="1"/>
            <a:r>
              <a:rPr lang="en-US" altLang="de-DE" sz="4400" dirty="0" smtClean="0">
                <a:solidFill>
                  <a:schemeClr val="bg1"/>
                </a:solidFill>
              </a:rPr>
              <a:t>The smallpox vaccination</a:t>
            </a:r>
          </a:p>
          <a:p>
            <a:pPr eaLnBrk="1" hangingPunct="1"/>
            <a:r>
              <a:rPr lang="en-US" altLang="de-DE" sz="4400" dirty="0" smtClean="0">
                <a:solidFill>
                  <a:schemeClr val="bg1"/>
                </a:solidFill>
              </a:rPr>
              <a:t>Was illegal:</a:t>
            </a:r>
          </a:p>
          <a:p>
            <a:pPr eaLnBrk="1" hangingPunct="1"/>
            <a:endParaRPr lang="de-AT" altLang="de-DE" sz="4400" dirty="0">
              <a:solidFill>
                <a:schemeClr val="bg1"/>
              </a:solidFill>
            </a:endParaRPr>
          </a:p>
          <a:p>
            <a:pPr eaLnBrk="1" hangingPunct="1">
              <a:buFontTx/>
              <a:buChar char="-"/>
            </a:pPr>
            <a:r>
              <a:rPr lang="en-US" altLang="de-DE" sz="5400" dirty="0">
                <a:solidFill>
                  <a:schemeClr val="bg1"/>
                </a:solidFill>
              </a:rPr>
              <a:t>Lowest incidence </a:t>
            </a:r>
            <a:r>
              <a:rPr lang="en-US" altLang="de-DE" sz="5400" dirty="0" smtClean="0">
                <a:solidFill>
                  <a:schemeClr val="bg1"/>
                </a:solidFill>
              </a:rPr>
              <a:t>of</a:t>
            </a:r>
          </a:p>
          <a:p>
            <a:pPr eaLnBrk="1" hangingPunct="1"/>
            <a:r>
              <a:rPr lang="en-US" altLang="de-DE" sz="5400" dirty="0" smtClean="0">
                <a:solidFill>
                  <a:schemeClr val="bg1"/>
                </a:solidFill>
              </a:rPr>
              <a:t> disease </a:t>
            </a:r>
            <a:r>
              <a:rPr lang="en-US" altLang="de-DE" sz="5400" dirty="0">
                <a:solidFill>
                  <a:schemeClr val="bg1"/>
                </a:solidFill>
              </a:rPr>
              <a:t>in Europe!</a:t>
            </a:r>
            <a:endParaRPr lang="en-US" altLang="de-DE" sz="5400" dirty="0">
              <a:solidFill>
                <a:schemeClr val="bg1"/>
              </a:solidFill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179512" y="333375"/>
            <a:ext cx="8784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AT" sz="2400" b="0" dirty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de-AT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Start </a:t>
            </a:r>
            <a:r>
              <a:rPr lang="de-AT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of the 19th C.: </a:t>
            </a:r>
            <a:r>
              <a:rPr lang="de-AT" sz="2400" b="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Smallpox</a:t>
            </a:r>
            <a:r>
              <a:rPr lang="de-AT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de-AT" sz="2400" b="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Vaccination</a:t>
            </a:r>
            <a:r>
              <a:rPr lang="de-AT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de-AT" sz="2400" b="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Banned</a:t>
            </a:r>
            <a:endParaRPr lang="de-AT" sz="2400" b="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3568" y="1484784"/>
            <a:ext cx="7535589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de-AT" altLang="de-DE" sz="4400" b="0" dirty="0">
              <a:solidFill>
                <a:schemeClr val="bg1"/>
              </a:solidFill>
              <a:latin typeface="Arial Black" charset="0"/>
            </a:endParaRPr>
          </a:p>
          <a:p>
            <a:pPr eaLnBrk="1" hangingPunct="1"/>
            <a:r>
              <a:rPr lang="en-US" altLang="de-DE" sz="4400" b="0" i="1" dirty="0">
                <a:solidFill>
                  <a:schemeClr val="bg1"/>
                </a:solidFill>
                <a:latin typeface="Arial Black" charset="0"/>
              </a:rPr>
              <a:t>"I don't know if I </a:t>
            </a:r>
            <a:r>
              <a:rPr lang="en-US" altLang="de-DE" sz="4400" b="0" i="1" dirty="0" smtClean="0">
                <a:solidFill>
                  <a:schemeClr val="bg1"/>
                </a:solidFill>
                <a:latin typeface="Arial Black" charset="0"/>
              </a:rPr>
              <a:t>didn't</a:t>
            </a:r>
          </a:p>
          <a:p>
            <a:pPr eaLnBrk="1" hangingPunct="1"/>
            <a:r>
              <a:rPr lang="en-US" altLang="de-DE" sz="4400" b="0" i="1" dirty="0" smtClean="0">
                <a:solidFill>
                  <a:schemeClr val="bg1"/>
                </a:solidFill>
                <a:latin typeface="Arial Black" charset="0"/>
              </a:rPr>
              <a:t>make </a:t>
            </a:r>
            <a:r>
              <a:rPr lang="en-US" altLang="de-DE" sz="4400" b="0" i="1" dirty="0">
                <a:solidFill>
                  <a:schemeClr val="bg1"/>
                </a:solidFill>
                <a:latin typeface="Arial Black" charset="0"/>
              </a:rPr>
              <a:t>a terrible </a:t>
            </a:r>
            <a:r>
              <a:rPr lang="en-US" altLang="de-DE" sz="4400" b="0" i="1" dirty="0" smtClean="0">
                <a:solidFill>
                  <a:schemeClr val="bg1"/>
                </a:solidFill>
                <a:latin typeface="Arial Black" charset="0"/>
              </a:rPr>
              <a:t>mistake</a:t>
            </a:r>
          </a:p>
          <a:p>
            <a:pPr eaLnBrk="1" hangingPunct="1"/>
            <a:r>
              <a:rPr lang="en-US" altLang="de-DE" sz="4400" b="0" i="1" dirty="0" smtClean="0">
                <a:solidFill>
                  <a:schemeClr val="bg1"/>
                </a:solidFill>
                <a:latin typeface="Arial Black" charset="0"/>
              </a:rPr>
              <a:t>and </a:t>
            </a:r>
            <a:r>
              <a:rPr lang="en-US" altLang="de-DE" sz="4400" b="0" i="1" dirty="0">
                <a:solidFill>
                  <a:schemeClr val="bg1"/>
                </a:solidFill>
                <a:latin typeface="Arial Black" charset="0"/>
              </a:rPr>
              <a:t>create something </a:t>
            </a:r>
            <a:endParaRPr lang="en-US" altLang="de-DE" sz="4400" b="0" i="1" dirty="0" smtClean="0">
              <a:solidFill>
                <a:schemeClr val="bg1"/>
              </a:solidFill>
              <a:latin typeface="Arial Black" charset="0"/>
            </a:endParaRPr>
          </a:p>
          <a:p>
            <a:pPr eaLnBrk="1" hangingPunct="1"/>
            <a:r>
              <a:rPr lang="en-US" altLang="de-DE" sz="4400" b="0" i="1" dirty="0" smtClean="0">
                <a:solidFill>
                  <a:schemeClr val="bg1"/>
                </a:solidFill>
                <a:latin typeface="Arial Black" charset="0"/>
              </a:rPr>
              <a:t>monstrous</a:t>
            </a:r>
            <a:r>
              <a:rPr lang="en-US" altLang="de-DE" sz="4400" b="0" i="1" dirty="0">
                <a:solidFill>
                  <a:schemeClr val="bg1"/>
                </a:solidFill>
                <a:latin typeface="Arial Black" charset="0"/>
              </a:rPr>
              <a:t>!"</a:t>
            </a:r>
            <a:endParaRPr lang="de-AT" altLang="de-DE" sz="4400" b="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Jenner at the End of His Life</a:t>
            </a:r>
            <a:endParaRPr lang="en-US" sz="2400" b="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19113" y="1773238"/>
            <a:ext cx="522290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600" dirty="0" smtClean="0">
                <a:solidFill>
                  <a:schemeClr val="bg1"/>
                </a:solidFill>
                <a:ea typeface="ＭＳ Ｐゴシック" charset="0"/>
              </a:rPr>
              <a:t>Leprosy</a:t>
            </a:r>
            <a:endParaRPr lang="en-US" sz="6600" dirty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sz="6600" dirty="0" smtClean="0">
                <a:solidFill>
                  <a:schemeClr val="bg1"/>
                </a:solidFill>
                <a:ea typeface="ＭＳ Ｐゴシック" charset="0"/>
              </a:rPr>
              <a:t>Plague </a:t>
            </a:r>
            <a:endParaRPr lang="en-US" sz="6600" dirty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sz="6600" dirty="0">
                <a:solidFill>
                  <a:schemeClr val="bg1"/>
                </a:solidFill>
                <a:ea typeface="ＭＳ Ｐゴシック" charset="0"/>
              </a:rPr>
              <a:t>Smallpox </a:t>
            </a:r>
            <a:endParaRPr lang="en-US" sz="6600" dirty="0" smtClean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sz="6600" dirty="0">
                <a:solidFill>
                  <a:schemeClr val="bg1"/>
                </a:solidFill>
                <a:ea typeface="ＭＳ Ｐゴシック" charset="0"/>
              </a:rPr>
              <a:t>C</a:t>
            </a:r>
            <a:r>
              <a:rPr lang="en-US" sz="6600" dirty="0" smtClean="0">
                <a:solidFill>
                  <a:schemeClr val="bg1"/>
                </a:solidFill>
                <a:ea typeface="ＭＳ Ｐゴシック" charset="0"/>
              </a:rPr>
              <a:t>hickenpox </a:t>
            </a:r>
            <a:endParaRPr lang="de-AT" sz="66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8604250" y="1341438"/>
            <a:ext cx="0" cy="48244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457200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Strange Change in Terminology</a:t>
            </a:r>
            <a:endParaRPr lang="en-US" sz="2400" b="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j-cs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  <p:pic>
        <p:nvPicPr>
          <p:cNvPr id="21507" name="Picture 4" descr="Bild:Smallpox vir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200650" y="37306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 sz="2800">
              <a:ea typeface="ＭＳ Ｐゴシック" charset="0"/>
            </a:endParaRP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457200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b="0" dirty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b="0" dirty="0" smtClean="0">
                <a:solidFill>
                  <a:srgbClr val="003366"/>
                </a:solidFill>
                <a:latin typeface="Arial Black" charset="0"/>
              </a:rPr>
              <a:t>“Smallpox Virus”</a:t>
            </a:r>
            <a:endParaRPr lang="de-AT" altLang="de-DE" b="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Office PowerPoint</Application>
  <PresentationFormat>Bildschirmpräsentation (4:3)</PresentationFormat>
  <Paragraphs>115</Paragraphs>
  <Slides>37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5" baseType="lpstr">
      <vt:lpstr>ＭＳ Ｐゴシック</vt:lpstr>
      <vt:lpstr>Arial</vt:lpstr>
      <vt:lpstr>Arial Black</vt:lpstr>
      <vt:lpstr>Arial Rounded MT Bold</vt:lpstr>
      <vt:lpstr>Trebuchet MS</vt:lpstr>
      <vt:lpstr>Wingdings</vt:lpstr>
      <vt:lpstr>Standarddesign</vt:lpstr>
      <vt:lpstr>CorelPhotoPaint.Image.10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9</cp:revision>
  <dcterms:created xsi:type="dcterms:W3CDTF">2019-09-27T09:38:23Z</dcterms:created>
  <dcterms:modified xsi:type="dcterms:W3CDTF">2019-10-02T13:11:05Z</dcterms:modified>
</cp:coreProperties>
</file>