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4"/>
  </p:notesMasterIdLst>
  <p:sldIdLst>
    <p:sldId id="370" r:id="rId2"/>
    <p:sldId id="257" r:id="rId3"/>
    <p:sldId id="288" r:id="rId4"/>
    <p:sldId id="259" r:id="rId5"/>
    <p:sldId id="284" r:id="rId6"/>
    <p:sldId id="343" r:id="rId7"/>
    <p:sldId id="344" r:id="rId8"/>
    <p:sldId id="256" r:id="rId9"/>
    <p:sldId id="285" r:id="rId10"/>
    <p:sldId id="261" r:id="rId11"/>
    <p:sldId id="266" r:id="rId12"/>
    <p:sldId id="262" r:id="rId13"/>
    <p:sldId id="273" r:id="rId14"/>
    <p:sldId id="313" r:id="rId15"/>
    <p:sldId id="317" r:id="rId16"/>
    <p:sldId id="269" r:id="rId17"/>
    <p:sldId id="320" r:id="rId18"/>
    <p:sldId id="319" r:id="rId19"/>
    <p:sldId id="321" r:id="rId20"/>
    <p:sldId id="322" r:id="rId21"/>
    <p:sldId id="323" r:id="rId22"/>
    <p:sldId id="271" r:id="rId23"/>
    <p:sldId id="325" r:id="rId24"/>
    <p:sldId id="326" r:id="rId25"/>
    <p:sldId id="286" r:id="rId26"/>
    <p:sldId id="315" r:id="rId27"/>
    <p:sldId id="270" r:id="rId28"/>
    <p:sldId id="272" r:id="rId29"/>
    <p:sldId id="371" r:id="rId30"/>
    <p:sldId id="290" r:id="rId31"/>
    <p:sldId id="263" r:id="rId32"/>
    <p:sldId id="264" r:id="rId33"/>
    <p:sldId id="327" r:id="rId34"/>
    <p:sldId id="328" r:id="rId35"/>
    <p:sldId id="330" r:id="rId36"/>
    <p:sldId id="331" r:id="rId37"/>
    <p:sldId id="332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48" r:id="rId52"/>
    <p:sldId id="349" r:id="rId53"/>
    <p:sldId id="350" r:id="rId54"/>
    <p:sldId id="351" r:id="rId55"/>
    <p:sldId id="352" r:id="rId56"/>
    <p:sldId id="353" r:id="rId57"/>
    <p:sldId id="354" r:id="rId58"/>
    <p:sldId id="355" r:id="rId59"/>
    <p:sldId id="356" r:id="rId60"/>
    <p:sldId id="357" r:id="rId61"/>
    <p:sldId id="358" r:id="rId62"/>
    <p:sldId id="359" r:id="rId63"/>
    <p:sldId id="360" r:id="rId64"/>
    <p:sldId id="361" r:id="rId65"/>
    <p:sldId id="282" r:id="rId66"/>
    <p:sldId id="362" r:id="rId67"/>
    <p:sldId id="372" r:id="rId68"/>
    <p:sldId id="289" r:id="rId69"/>
    <p:sldId id="292" r:id="rId70"/>
    <p:sldId id="293" r:id="rId71"/>
    <p:sldId id="294" r:id="rId72"/>
    <p:sldId id="295" r:id="rId73"/>
    <p:sldId id="297" r:id="rId74"/>
    <p:sldId id="298" r:id="rId75"/>
    <p:sldId id="333" r:id="rId76"/>
    <p:sldId id="335" r:id="rId77"/>
    <p:sldId id="336" r:id="rId78"/>
    <p:sldId id="338" r:id="rId79"/>
    <p:sldId id="340" r:id="rId80"/>
    <p:sldId id="341" r:id="rId81"/>
    <p:sldId id="342" r:id="rId82"/>
    <p:sldId id="287" r:id="rId83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09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656D6B8A-0C7C-644D-AE7E-54C424C0E2A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96E47D5D-0BAB-5B47-AF12-3490380D64B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9D2D52E9-AED6-BF43-BD06-1B4206CD05D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Textmasterformate durch Klicken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E1F78E8B-F8A0-A34A-922F-6F748C23363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C2EE31F6-79FE-4D48-A8D7-695F2A7D2A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F9DE1F1-299B-E540-A5E1-2A2C51A4B43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28719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127AA5E-043E-4843-85DF-7EA2DBB54F24}" type="slidenum">
              <a:rPr lang="de-DE" altLang="de-DE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87A0FD-0C91-474D-B26A-4F57FCD7FD13}" type="slidenum">
              <a:rPr lang="de-AT" altLang="de-DE">
                <a:latin typeface="Times New Roman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de-AT" altLang="de-DE">
              <a:latin typeface="Times New Roman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3954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E669B6A-5FA8-5849-9B8B-63F6C42749FF}" type="slidenum">
              <a:rPr lang="de-AT" altLang="de-DE"/>
              <a:pPr>
                <a:spcBef>
                  <a:spcPct val="0"/>
                </a:spcBef>
              </a:pPr>
              <a:t>30</a:t>
            </a:fld>
            <a:endParaRPr lang="de-AT" altLang="de-DE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10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DE" altLang="de-DE">
              <a:latin typeface="Arial" charset="0"/>
              <a:ea typeface="ＭＳ Ｐゴシック" charset="-128"/>
            </a:endParaRPr>
          </a:p>
        </p:txBody>
      </p:sp>
      <p:sp>
        <p:nvSpPr>
          <p:cNvPr id="68611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4AB58F9C-521E-094B-8B4D-FBDB5C05D088}" type="slidenum">
              <a:rPr lang="de-DE" altLang="de-DE"/>
              <a:pPr>
                <a:spcBef>
                  <a:spcPct val="0"/>
                </a:spcBef>
              </a:pPr>
              <a:t>47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00221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474C97-4B4D-494F-B30F-9F4E663467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CDCE47-C6CC-0443-90E5-1DCE0C8859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CA8A1D-36A1-B44D-84D5-767D29FE0C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31ADD-7B83-634F-8E55-00510CAF778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8519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474C97-4B4D-494F-B30F-9F4E663467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CDCE47-C6CC-0443-90E5-1DCE0C8859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CA8A1D-36A1-B44D-84D5-767D29FE0C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73814-BAA6-7B46-940E-6EF6DF9F703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62858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474C97-4B4D-494F-B30F-9F4E663467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CDCE47-C6CC-0443-90E5-1DCE0C8859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CA8A1D-36A1-B44D-84D5-767D29FE0C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4DF58-2ADF-A84F-BAF5-419DFC5B94F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76691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2474C97-4B4D-494F-B30F-9F4E663467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6CDCE47-C6CC-0443-90E5-1DCE0C8859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6CA8A1D-36A1-B44D-84D5-767D29FE0C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0A0CA-1B9E-4A45-8E39-EF5DE7BEF9B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53700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474C97-4B4D-494F-B30F-9F4E663467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CDCE47-C6CC-0443-90E5-1DCE0C8859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CA8A1D-36A1-B44D-84D5-767D29FE0C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C2B5C-4305-CE4F-84CC-EC86F97D3BC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46148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474C97-4B4D-494F-B30F-9F4E663467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CDCE47-C6CC-0443-90E5-1DCE0C8859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CA8A1D-36A1-B44D-84D5-767D29FE0C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163F2-C640-EF42-856D-E460636AA6D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44915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474C97-4B4D-494F-B30F-9F4E663467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CDCE47-C6CC-0443-90E5-1DCE0C8859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CA8A1D-36A1-B44D-84D5-767D29FE0C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58126-5E34-CE43-B785-0380A79C5BE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3208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2474C97-4B4D-494F-B30F-9F4E663467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6CDCE47-C6CC-0443-90E5-1DCE0C8859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6CA8A1D-36A1-B44D-84D5-767D29FE0C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14BF0-9DFB-5749-9D99-7CE16B55FC0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1672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2474C97-4B4D-494F-B30F-9F4E663467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6CDCE47-C6CC-0443-90E5-1DCE0C8859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6CA8A1D-36A1-B44D-84D5-767D29FE0C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C7802-5D96-864B-9619-CA8233FF876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8563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2474C97-4B4D-494F-B30F-9F4E663467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6CDCE47-C6CC-0443-90E5-1DCE0C8859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6CA8A1D-36A1-B44D-84D5-767D29FE0C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657A9-D1DD-D14D-855B-04386F2E8F6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46605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474C97-4B4D-494F-B30F-9F4E663467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CDCE47-C6CC-0443-90E5-1DCE0C8859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CA8A1D-36A1-B44D-84D5-767D29FE0C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8B0EC-7E6B-FA43-80CF-E2C29BA5A76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3181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474C97-4B4D-494F-B30F-9F4E663467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CDCE47-C6CC-0443-90E5-1DCE0C8859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CA8A1D-36A1-B44D-84D5-767D29FE0C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57BE1-46A1-3A42-B123-BCE932B95B3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993348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2474C97-4B4D-494F-B30F-9F4E6634673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6CDCE47-C6CC-0443-90E5-1DCE0C8859E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6CA8A1D-36A1-B44D-84D5-767D29FE0CD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2866565-0AFF-6241-9CD8-429F8999DAD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T%20Men%C3%BC.ppt#-1,1,Folie 1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T%20Men%C3%BC.ppt#-1,1,Folie 1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FT%20Men%C3%BC.ppt#-1,1,Folie 1" TargetMode="Externa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://upload.wikimedia.org/wikipedia/commons/1/10/Furoncle.jpg" TargetMode="Externa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T%20Men%C3%BC.ppt#-1,1,Folie 1" TargetMode="Externa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hyperlink" Target="http://www.dermis.net/bilder/CD058/550px/img0045.jpg" TargetMode="Externa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hyperlink" Target="http://www.dermis.net/bilder/CD198/550px/img0055.jpg" TargetMode="Externa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hyperlink" Target="http://upload.wikimedia.org/wikipedia/commons/3/38/Allopecia_areata.JPG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4000" dirty="0"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  <a:t>Skin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  <a:t>Hair</a:t>
            </a:r>
            <a:r>
              <a:rPr lang="de-DE" altLang="de-DE" sz="7200" dirty="0">
                <a:solidFill>
                  <a:srgbClr val="003366"/>
                </a:solidFill>
                <a:latin typeface="Arial Black" charset="0"/>
              </a:rPr>
              <a:t/>
            </a:r>
            <a:br>
              <a:rPr lang="de-DE" altLang="de-DE" sz="7200" dirty="0">
                <a:solidFill>
                  <a:srgbClr val="003366"/>
                </a:solidFill>
                <a:latin typeface="Arial Black" charset="0"/>
              </a:rPr>
            </a:br>
            <a:endParaRPr lang="de-AT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Montag, 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5513" y="908050"/>
            <a:ext cx="4795837" cy="5805488"/>
          </a:xfrm>
          <a:noFill/>
        </p:spPr>
      </p:pic>
      <p:sp>
        <p:nvSpPr>
          <p:cNvPr id="25602" name="AutoShape 7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Neurodermatitis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: 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Separation Conflict in Repair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20050808_HelmutPilhar_Ekzem1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71450"/>
            <a:ext cx="9467850" cy="7099300"/>
          </a:xfrm>
          <a:noFill/>
        </p:spPr>
      </p:pic>
      <p:sp>
        <p:nvSpPr>
          <p:cNvPr id="26626" name="AutoShape 4"/>
          <p:cNvSpPr>
            <a:spLocks noChangeArrowheads="1"/>
          </p:cNvSpPr>
          <p:nvPr/>
        </p:nvSpPr>
        <p:spPr bwMode="auto">
          <a:xfrm>
            <a:off x="457200" y="228600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Eczema – Separation Conflict in Persistent Repair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Zerfallendes Muttermal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lum brigh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88163"/>
          </a:xfrm>
          <a:noFill/>
        </p:spPr>
      </p:pic>
      <p:sp>
        <p:nvSpPr>
          <p:cNvPr id="27650" name="AutoShape 4"/>
          <p:cNvSpPr>
            <a:spLocks noChangeArrowheads="1"/>
          </p:cNvSpPr>
          <p:nvPr/>
        </p:nvSpPr>
        <p:spPr bwMode="auto">
          <a:xfrm>
            <a:off x="385763" y="228600"/>
            <a:ext cx="836295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Age Warts – Separation, Persistent Repair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3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Psoriasis – Separation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8674" name="Picture 4" descr="definition_psoria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5963" y="908050"/>
            <a:ext cx="4602162" cy="5829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Bild 1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14313" y="0"/>
            <a:ext cx="93583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AutoShape 3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Psoriasis –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Separation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Bild 1" descr="vitiligo-100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44000" cy="645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Vitiligo am Rück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38" y="981075"/>
            <a:ext cx="7720012" cy="580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6" name="AutoShape 6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Vitiligo – Separation Conflict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Bild 1" descr="vitiligo_2_hig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AutoShape 6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Vitiligo – Separation Conflict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>
              <a:ea typeface="ＭＳ Ｐゴシック" charset="-128"/>
            </a:endParaRPr>
          </a:p>
        </p:txBody>
      </p:sp>
      <p:pic>
        <p:nvPicPr>
          <p:cNvPr id="33794" name="Bild 2" descr="img007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60450" y="0"/>
            <a:ext cx="10294938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AutoShape 6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Vitiligo – Separation Conflict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Bild 2" descr="Symptoms-of-Vitili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2550" y="836613"/>
            <a:ext cx="9263063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AutoShape 6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Vitiligo – Separation Conflict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6386" name="Text Box 11"/>
          <p:cNvSpPr txBox="1">
            <a:spLocks noChangeArrowheads="1"/>
          </p:cNvSpPr>
          <p:nvPr/>
        </p:nvSpPr>
        <p:spPr bwMode="auto">
          <a:xfrm>
            <a:off x="3373438" y="457200"/>
            <a:ext cx="2519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>
                <a:latin typeface="Trebuchet MS" charset="0"/>
                <a:sym typeface="Wingdings" charset="2"/>
              </a:rPr>
              <a:t>Haut - Übersicht</a:t>
            </a:r>
            <a:endParaRPr lang="de-AT" altLang="de-DE" sz="2400" b="1">
              <a:latin typeface="Trebuchet MS" charset="0"/>
            </a:endParaRP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463550" y="268288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Skin, Hair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16388" name="Bild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992188"/>
            <a:ext cx="6007100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Bild 1" descr="1422868888-351532ab0f2f26d01828a5894c123949-1038x5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1763" y="1727200"/>
            <a:ext cx="9312276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AutoShape 6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Vitiligo – Separation Conflict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Bild 2" descr="tumblr_inline_no52m199NO1sz47kp_5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0"/>
            <a:ext cx="5476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AutoShape 3"/>
          <p:cNvSpPr>
            <a:spLocks noChangeArrowheads="1"/>
          </p:cNvSpPr>
          <p:nvPr/>
        </p:nvSpPr>
        <p:spPr bwMode="auto">
          <a:xfrm>
            <a:off x="251520" y="228600"/>
            <a:ext cx="864096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Basal Cell Cancer – Epidermis – Persistent Repair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37890" name="Picture 4" descr="basaliom_3_kugelig_numeri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500" y="1079500"/>
            <a:ext cx="7418388" cy="551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hteck 3"/>
          <p:cNvSpPr>
            <a:spLocks noChangeArrowheads="1"/>
          </p:cNvSpPr>
          <p:nvPr/>
        </p:nvSpPr>
        <p:spPr bwMode="auto">
          <a:xfrm>
            <a:off x="4162425" y="2136775"/>
            <a:ext cx="2286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>
              <a:solidFill>
                <a:srgbClr val="000000"/>
              </a:solidFill>
              <a:latin typeface="Tahoma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>
              <a:solidFill>
                <a:srgbClr val="6D6D6D"/>
              </a:solidFill>
              <a:latin typeface="Tahoma" charset="0"/>
            </a:endParaRPr>
          </a:p>
        </p:txBody>
      </p:sp>
      <p:pic>
        <p:nvPicPr>
          <p:cNvPr id="38914" name="Bild 5" descr="basaliom_abb01_thum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150" y="-173038"/>
            <a:ext cx="5273675" cy="703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374650" y="4048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Basal Cell Cancer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–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Basalioma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el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>
              <a:ea typeface="ＭＳ Ｐゴシック" charset="-128"/>
            </a:endParaRPr>
          </a:p>
        </p:txBody>
      </p:sp>
      <p:pic>
        <p:nvPicPr>
          <p:cNvPr id="39938" name="Bild 2" descr="basaliom_abb02_thum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9070975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AutoShape 3"/>
          <p:cNvSpPr>
            <a:spLocks noChangeArrowheads="1"/>
          </p:cNvSpPr>
          <p:nvPr/>
        </p:nvSpPr>
        <p:spPr bwMode="auto">
          <a:xfrm>
            <a:off x="374650" y="4048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Basal Cell Cancer –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Basalioma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AutoShape 3"/>
          <p:cNvSpPr>
            <a:spLocks noChangeArrowheads="1"/>
          </p:cNvSpPr>
          <p:nvPr/>
        </p:nvSpPr>
        <p:spPr bwMode="auto">
          <a:xfrm>
            <a:off x="250825" y="228600"/>
            <a:ext cx="843597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Liver Spots – Separation Conflict Persistent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40962" name="Picture 5" descr="Altersflecken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1052513"/>
            <a:ext cx="8353425" cy="5556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Bild 1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38113"/>
            <a:ext cx="9129713" cy="781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AutoShape 3"/>
          <p:cNvSpPr>
            <a:spLocks noChangeArrowheads="1"/>
          </p:cNvSpPr>
          <p:nvPr/>
        </p:nvSpPr>
        <p:spPr bwMode="auto">
          <a:xfrm>
            <a:off x="519113" y="1682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Cracked Skin, Heels: Separation Conflict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AutoShape 4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Circular Hair Loss – Alopecia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43010" name="Picture 5" descr="Alopecia Michi 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908050"/>
            <a:ext cx="4430713" cy="5905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AutoShape 3"/>
          <p:cNvSpPr>
            <a:spLocks noChangeArrowheads="1"/>
          </p:cNvSpPr>
          <p:nvPr/>
        </p:nvSpPr>
        <p:spPr bwMode="auto">
          <a:xfrm>
            <a:off x="250825" y="228600"/>
            <a:ext cx="864235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Warts – Epidermis – Separation Conflict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44034" name="Picture 4" descr="36671-hi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25" y="944563"/>
            <a:ext cx="7705725" cy="5780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45058" name="Text Box 11"/>
          <p:cNvSpPr txBox="1">
            <a:spLocks noChangeArrowheads="1"/>
          </p:cNvSpPr>
          <p:nvPr/>
        </p:nvSpPr>
        <p:spPr bwMode="auto">
          <a:xfrm>
            <a:off x="3373438" y="457200"/>
            <a:ext cx="2519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>
                <a:latin typeface="Trebuchet MS" charset="0"/>
                <a:sym typeface="Wingdings" charset="2"/>
              </a:rPr>
              <a:t>Haut - Übersicht</a:t>
            </a:r>
            <a:endParaRPr lang="de-AT" altLang="de-DE" sz="2400" b="1">
              <a:latin typeface="Trebuchet MS" charset="0"/>
            </a:endParaRPr>
          </a:p>
        </p:txBody>
      </p:sp>
      <p:sp>
        <p:nvSpPr>
          <p:cNvPr id="45059" name="AutoShape 3"/>
          <p:cNvSpPr>
            <a:spLocks noChangeArrowheads="1"/>
          </p:cNvSpPr>
          <p:nvPr/>
        </p:nvSpPr>
        <p:spPr bwMode="auto">
          <a:xfrm>
            <a:off x="463550" y="268288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Skin, Hair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45060" name="Bild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992188"/>
            <a:ext cx="6007100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251520" y="228600"/>
            <a:ext cx="8568952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Cerebral Cortex – Epidermis in the Sensory Cortex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17411" name="Bild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387350"/>
            <a:ext cx="6078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125" y="1017588"/>
            <a:ext cx="780256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Cerebellum – Dermis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46084" name="Gerade Verbindung mit Pfeil 3"/>
          <p:cNvCxnSpPr>
            <a:cxnSpLocks noChangeShapeType="1"/>
          </p:cNvCxnSpPr>
          <p:nvPr/>
        </p:nvCxnSpPr>
        <p:spPr bwMode="auto">
          <a:xfrm flipV="1">
            <a:off x="1403350" y="6092825"/>
            <a:ext cx="965200" cy="2111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5" name="Gerade Verbindung mit Pfeil 5"/>
          <p:cNvCxnSpPr>
            <a:cxnSpLocks noChangeShapeType="1"/>
          </p:cNvCxnSpPr>
          <p:nvPr/>
        </p:nvCxnSpPr>
        <p:spPr bwMode="auto">
          <a:xfrm flipH="1" flipV="1">
            <a:off x="7327900" y="5945188"/>
            <a:ext cx="700088" cy="220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6" name="Gerade Verbindung mit Pfeil 7"/>
          <p:cNvCxnSpPr>
            <a:cxnSpLocks noChangeShapeType="1"/>
          </p:cNvCxnSpPr>
          <p:nvPr/>
        </p:nvCxnSpPr>
        <p:spPr bwMode="auto">
          <a:xfrm flipH="1" flipV="1">
            <a:off x="6575425" y="6308725"/>
            <a:ext cx="300038" cy="360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7" name="Gerade Verbindung mit Pfeil 10"/>
          <p:cNvCxnSpPr>
            <a:cxnSpLocks noChangeShapeType="1"/>
          </p:cNvCxnSpPr>
          <p:nvPr/>
        </p:nvCxnSpPr>
        <p:spPr bwMode="auto">
          <a:xfrm flipV="1">
            <a:off x="3132138" y="6381750"/>
            <a:ext cx="403225" cy="3603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2"/>
          <p:cNvSpPr txBox="1">
            <a:spLocks noChangeArrowheads="1"/>
          </p:cNvSpPr>
          <p:nvPr/>
        </p:nvSpPr>
        <p:spPr bwMode="auto">
          <a:xfrm>
            <a:off x="1403350" y="1844675"/>
            <a:ext cx="3819525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1700" b="1"/>
              <a:t>Akne</a:t>
            </a:r>
          </a:p>
        </p:txBody>
      </p:sp>
      <p:sp>
        <p:nvSpPr>
          <p:cNvPr id="48130" name="AutoShape 5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CT: Dermis, Active Conflict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48131" name="Bild 2" descr="Lederhaut aktiv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1150" y="892175"/>
            <a:ext cx="6086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Seborrhoische Keratose 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9154" name="AutoShape 4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Melanoma – Dermis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Inhaltsplatzhalter 3" descr="images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196975"/>
            <a:ext cx="9124950" cy="5018088"/>
          </a:xfrm>
        </p:spPr>
      </p:pic>
      <p:sp>
        <p:nvSpPr>
          <p:cNvPr id="50178" name="AutoShape 3"/>
          <p:cNvSpPr>
            <a:spLocks noChangeArrowheads="1"/>
          </p:cNvSpPr>
          <p:nvPr/>
        </p:nvSpPr>
        <p:spPr bwMode="auto">
          <a:xfrm>
            <a:off x="0" y="301625"/>
            <a:ext cx="912495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Shingles – Disfigurement Conflict, Repair Phase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Bild 2" descr="guertelro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-63500"/>
            <a:ext cx="7453312" cy="69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AutoShape 3"/>
          <p:cNvSpPr>
            <a:spLocks noChangeArrowheads="1"/>
          </p:cNvSpPr>
          <p:nvPr/>
        </p:nvSpPr>
        <p:spPr bwMode="auto">
          <a:xfrm>
            <a:off x="0" y="301625"/>
            <a:ext cx="91440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Shingles – Disfigurement Conflict, Repair Phase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Bild 1" descr="512px-Shingles_on_the_che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AutoShape 3"/>
          <p:cNvSpPr>
            <a:spLocks noChangeArrowheads="1"/>
          </p:cNvSpPr>
          <p:nvPr/>
        </p:nvSpPr>
        <p:spPr bwMode="auto">
          <a:xfrm>
            <a:off x="0" y="301625"/>
            <a:ext cx="91440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Shingles – Disfigurement Conflict, Repair Phase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Bild 1" descr="i7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44450"/>
            <a:ext cx="9590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AutoShape 3"/>
          <p:cNvSpPr>
            <a:spLocks noChangeArrowheads="1"/>
          </p:cNvSpPr>
          <p:nvPr/>
        </p:nvSpPr>
        <p:spPr bwMode="auto">
          <a:xfrm>
            <a:off x="179388" y="301625"/>
            <a:ext cx="9145587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Shingles – Disfigurement Conflict, Repair Phase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Bild 2" descr="Intertrigo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5913" y="14288"/>
            <a:ext cx="9480551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AutoShape 3"/>
          <p:cNvSpPr>
            <a:spLocks noChangeArrowheads="1"/>
          </p:cNvSpPr>
          <p:nvPr/>
        </p:nvSpPr>
        <p:spPr bwMode="auto">
          <a:xfrm>
            <a:off x="395288" y="382588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Skin and Nail Fungus – Disfigurement Conflict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AutoShape 3"/>
          <p:cNvSpPr>
            <a:spLocks noChangeArrowheads="1"/>
          </p:cNvSpPr>
          <p:nvPr/>
        </p:nvSpPr>
        <p:spPr bwMode="auto">
          <a:xfrm>
            <a:off x="463550" y="61912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Using Black Salve on a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Basalioma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Bild 1" descr="IMG_12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Textfeld 2"/>
          <p:cNvSpPr txBox="1">
            <a:spLocks noChangeArrowheads="1"/>
          </p:cNvSpPr>
          <p:nvPr/>
        </p:nvSpPr>
        <p:spPr bwMode="auto">
          <a:xfrm>
            <a:off x="6965950" y="5997575"/>
            <a:ext cx="205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3600" b="1">
                <a:solidFill>
                  <a:srgbClr val="FF0000"/>
                </a:solidFill>
              </a:rPr>
              <a:t>1. Tag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9458" name="Text Box 11"/>
          <p:cNvSpPr txBox="1">
            <a:spLocks noChangeArrowheads="1"/>
          </p:cNvSpPr>
          <p:nvPr/>
        </p:nvSpPr>
        <p:spPr bwMode="auto">
          <a:xfrm>
            <a:off x="3941763" y="457200"/>
            <a:ext cx="1385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 b="1">
                <a:latin typeface="Trebuchet MS" charset="0"/>
              </a:rPr>
              <a:t>Sensorik</a:t>
            </a:r>
          </a:p>
        </p:txBody>
      </p:sp>
      <p:sp>
        <p:nvSpPr>
          <p:cNvPr id="19459" name="AutoShape 13"/>
          <p:cNvSpPr>
            <a:spLocks noChangeArrowheads="1"/>
          </p:cNvSpPr>
          <p:nvPr/>
        </p:nvSpPr>
        <p:spPr bwMode="auto">
          <a:xfrm>
            <a:off x="457200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rgbClr val="FCFAA2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Haut – Sensorik - Großhirnrinde</a:t>
            </a:r>
          </a:p>
        </p:txBody>
      </p:sp>
      <p:pic>
        <p:nvPicPr>
          <p:cNvPr id="19460" name="Inhaltsplatzhalter 2" descr="Motorik, Sensorik.jpg"/>
          <p:cNvPicPr>
            <a:picLocks noGrp="1" noChangeAspect="1" noChangeArrowheads="1"/>
          </p:cNvPicPr>
          <p:nvPr>
            <p:ph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942" r="-44942"/>
          <a:stretch>
            <a:fillRect/>
          </a:stretch>
        </p:blipFill>
        <p:spPr>
          <a:xfrm>
            <a:off x="-4954588" y="-7083425"/>
            <a:ext cx="19607213" cy="13941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Bild 2" descr="IMG_120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8" name="Textfeld 3"/>
          <p:cNvSpPr txBox="1">
            <a:spLocks noChangeArrowheads="1"/>
          </p:cNvSpPr>
          <p:nvPr/>
        </p:nvSpPr>
        <p:spPr bwMode="auto">
          <a:xfrm>
            <a:off x="6664325" y="5997575"/>
            <a:ext cx="2357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3600" b="1">
                <a:solidFill>
                  <a:srgbClr val="FF0000"/>
                </a:solidFill>
              </a:rPr>
              <a:t>1. Tag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Bild 3" descr="IMG_121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Textfeld 4"/>
          <p:cNvSpPr txBox="1">
            <a:spLocks noChangeArrowheads="1"/>
          </p:cNvSpPr>
          <p:nvPr/>
        </p:nvSpPr>
        <p:spPr bwMode="auto">
          <a:xfrm>
            <a:off x="6965950" y="5997575"/>
            <a:ext cx="205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3600" b="1">
                <a:solidFill>
                  <a:srgbClr val="FF0000"/>
                </a:solidFill>
              </a:rPr>
              <a:t>2. Tag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Bild 1" descr="IMG_12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Textfeld 2"/>
          <p:cNvSpPr txBox="1">
            <a:spLocks noChangeArrowheads="1"/>
          </p:cNvSpPr>
          <p:nvPr/>
        </p:nvSpPr>
        <p:spPr bwMode="auto">
          <a:xfrm>
            <a:off x="6965950" y="5997575"/>
            <a:ext cx="205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3600" b="1">
                <a:solidFill>
                  <a:srgbClr val="FF0000"/>
                </a:solidFill>
              </a:rPr>
              <a:t>3. Tag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Bild 1" descr="IMG_12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Textfeld 2"/>
          <p:cNvSpPr txBox="1">
            <a:spLocks noChangeArrowheads="1"/>
          </p:cNvSpPr>
          <p:nvPr/>
        </p:nvSpPr>
        <p:spPr bwMode="auto">
          <a:xfrm>
            <a:off x="6965950" y="5997575"/>
            <a:ext cx="205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3600" b="1">
                <a:solidFill>
                  <a:srgbClr val="FF0000"/>
                </a:solidFill>
              </a:rPr>
              <a:t>4. Tag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Bild 2" descr="IMG_121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Textfeld 3"/>
          <p:cNvSpPr txBox="1">
            <a:spLocks noChangeArrowheads="1"/>
          </p:cNvSpPr>
          <p:nvPr/>
        </p:nvSpPr>
        <p:spPr bwMode="auto">
          <a:xfrm>
            <a:off x="6965950" y="5997575"/>
            <a:ext cx="205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3600" b="1">
                <a:solidFill>
                  <a:srgbClr val="FF0000"/>
                </a:solidFill>
              </a:rPr>
              <a:t>6. Tag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Bild 1" descr="IMG_121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Textfeld 2"/>
          <p:cNvSpPr txBox="1">
            <a:spLocks noChangeArrowheads="1"/>
          </p:cNvSpPr>
          <p:nvPr/>
        </p:nvSpPr>
        <p:spPr bwMode="auto">
          <a:xfrm>
            <a:off x="6965950" y="5997575"/>
            <a:ext cx="205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3600" b="1">
                <a:solidFill>
                  <a:srgbClr val="FF0000"/>
                </a:solidFill>
              </a:rPr>
              <a:t>7. Tag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Bild 1" descr="IMG_122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Textfeld 2"/>
          <p:cNvSpPr txBox="1">
            <a:spLocks noChangeArrowheads="1"/>
          </p:cNvSpPr>
          <p:nvPr/>
        </p:nvSpPr>
        <p:spPr bwMode="auto">
          <a:xfrm>
            <a:off x="6965950" y="5997575"/>
            <a:ext cx="205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3600" b="1">
                <a:solidFill>
                  <a:srgbClr val="FF0000"/>
                </a:solidFill>
              </a:rPr>
              <a:t>9. Tag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Bild 1" descr="IMG_122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452938" y="-1501775"/>
            <a:ext cx="14158913" cy="1061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Textfeld 2"/>
          <p:cNvSpPr txBox="1">
            <a:spLocks noChangeArrowheads="1"/>
          </p:cNvSpPr>
          <p:nvPr/>
        </p:nvSpPr>
        <p:spPr bwMode="auto">
          <a:xfrm>
            <a:off x="6361113" y="5473700"/>
            <a:ext cx="2055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3600" b="1">
                <a:solidFill>
                  <a:srgbClr val="FF0000"/>
                </a:solidFill>
              </a:rPr>
              <a:t>9. Tag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Bild 1" descr="IMG_122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549775" y="-1336675"/>
            <a:ext cx="16971963" cy="127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4" name="Textfeld 2"/>
          <p:cNvSpPr txBox="1">
            <a:spLocks noChangeArrowheads="1"/>
          </p:cNvSpPr>
          <p:nvPr/>
        </p:nvSpPr>
        <p:spPr bwMode="auto">
          <a:xfrm>
            <a:off x="6965950" y="5997575"/>
            <a:ext cx="205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3600" b="1">
                <a:solidFill>
                  <a:srgbClr val="FF0000"/>
                </a:solidFill>
              </a:rPr>
              <a:t>9. Tag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Bild 1" descr="IMG_122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22513" y="-955675"/>
            <a:ext cx="12095163" cy="90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Textfeld 2"/>
          <p:cNvSpPr txBox="1">
            <a:spLocks noChangeArrowheads="1"/>
          </p:cNvSpPr>
          <p:nvPr/>
        </p:nvSpPr>
        <p:spPr bwMode="auto">
          <a:xfrm>
            <a:off x="6513513" y="5768975"/>
            <a:ext cx="2055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3600" b="1">
                <a:solidFill>
                  <a:srgbClr val="FF0000"/>
                </a:solidFill>
              </a:rPr>
              <a:t>9. Tag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Hab - p 113, HH in Sen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68538" y="908050"/>
            <a:ext cx="4957762" cy="5876925"/>
          </a:xfrm>
          <a:noFill/>
        </p:spPr>
      </p:pic>
      <p:sp>
        <p:nvSpPr>
          <p:cNvPr id="20482" name="AutoShape 7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CT: Cerebral Cortex, Sensory Cortex, Active 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Bild 1" descr="IMG_123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Textfeld 2"/>
          <p:cNvSpPr txBox="1">
            <a:spLocks noChangeArrowheads="1"/>
          </p:cNvSpPr>
          <p:nvPr/>
        </p:nvSpPr>
        <p:spPr bwMode="auto">
          <a:xfrm>
            <a:off x="6965950" y="5997575"/>
            <a:ext cx="205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3600" b="1">
                <a:solidFill>
                  <a:srgbClr val="FF0000"/>
                </a:solidFill>
              </a:rPr>
              <a:t>32. Tag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feld 4"/>
          <p:cNvSpPr txBox="1">
            <a:spLocks noChangeArrowheads="1"/>
          </p:cNvSpPr>
          <p:nvPr/>
        </p:nvSpPr>
        <p:spPr bwMode="auto">
          <a:xfrm>
            <a:off x="500063" y="785813"/>
            <a:ext cx="8429625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600" dirty="0" err="1" smtClean="0">
                <a:solidFill>
                  <a:schemeClr val="bg1"/>
                </a:solidFill>
                <a:latin typeface="Calibri" charset="0"/>
              </a:rPr>
              <a:t>Melanoma</a:t>
            </a:r>
            <a:r>
              <a:rPr lang="de-DE" altLang="de-DE" sz="9600" dirty="0" smtClean="0">
                <a:solidFill>
                  <a:schemeClr val="bg1"/>
                </a:solidFill>
                <a:latin typeface="Calibri" charset="0"/>
              </a:rPr>
              <a:t> </a:t>
            </a:r>
            <a:endParaRPr lang="de-DE" altLang="de-DE" sz="9600" dirty="0">
              <a:solidFill>
                <a:schemeClr val="bg1"/>
              </a:solidFill>
              <a:latin typeface="Calibri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600" dirty="0" smtClean="0">
                <a:solidFill>
                  <a:schemeClr val="bg1"/>
                </a:solidFill>
                <a:latin typeface="Calibri" charset="0"/>
              </a:rPr>
              <a:t>Boy:</a:t>
            </a:r>
            <a:endParaRPr lang="de-DE" altLang="de-DE" sz="9600" dirty="0">
              <a:solidFill>
                <a:schemeClr val="bg1"/>
              </a:solidFill>
              <a:latin typeface="Calibri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600" dirty="0" smtClean="0">
                <a:solidFill>
                  <a:schemeClr val="bg1"/>
                </a:solidFill>
                <a:latin typeface="Calibri" charset="0"/>
              </a:rPr>
              <a:t>Black Salve</a:t>
            </a:r>
            <a:endParaRPr lang="de-DE" altLang="de-DE" sz="9600" dirty="0">
              <a:solidFill>
                <a:schemeClr val="bg1"/>
              </a:solidFill>
              <a:latin typeface="Calibri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7200" dirty="0">
              <a:solidFill>
                <a:srgbClr val="FF0000"/>
              </a:solidFill>
              <a:latin typeface="Calibri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7200" dirty="0">
              <a:solidFill>
                <a:srgbClr val="FF0000"/>
              </a:solidFill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Bild 1" descr="Tag 1 nach Schuppenwegkratze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Rechteck 6"/>
          <p:cNvSpPr>
            <a:spLocks noChangeArrowheads="1"/>
          </p:cNvSpPr>
          <p:nvPr/>
        </p:nvSpPr>
        <p:spPr bwMode="auto">
          <a:xfrm>
            <a:off x="31750" y="5516563"/>
            <a:ext cx="2108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800" b="1">
                <a:solidFill>
                  <a:srgbClr val="FF0000"/>
                </a:solidFill>
              </a:rPr>
              <a:t>1. Tag</a:t>
            </a:r>
            <a:endParaRPr lang="de-DE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Bild 1" descr="Tag 1 nach Salbenauftrage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9144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Rechteck 6"/>
          <p:cNvSpPr>
            <a:spLocks noChangeArrowheads="1"/>
          </p:cNvSpPr>
          <p:nvPr/>
        </p:nvSpPr>
        <p:spPr bwMode="auto">
          <a:xfrm>
            <a:off x="31750" y="5516563"/>
            <a:ext cx="2108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800" b="1">
                <a:solidFill>
                  <a:srgbClr val="FF0000"/>
                </a:solidFill>
              </a:rPr>
              <a:t>2. Tag</a:t>
            </a:r>
            <a:endParaRPr lang="de-DE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Bild 2" descr="Tag 2 nach Wegwaschen der Salbe mit WattestÑbche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Rechteck 6"/>
          <p:cNvSpPr>
            <a:spLocks noChangeArrowheads="1"/>
          </p:cNvSpPr>
          <p:nvPr/>
        </p:nvSpPr>
        <p:spPr bwMode="auto">
          <a:xfrm>
            <a:off x="31750" y="5516563"/>
            <a:ext cx="2108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800" b="1">
                <a:solidFill>
                  <a:srgbClr val="FF0000"/>
                </a:solidFill>
              </a:rPr>
              <a:t>3. Tag</a:t>
            </a:r>
            <a:endParaRPr lang="de-DE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Bild 1" descr="Tag 3 nach Reinige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9144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2" name="Rechteck 6"/>
          <p:cNvSpPr>
            <a:spLocks noChangeArrowheads="1"/>
          </p:cNvSpPr>
          <p:nvPr/>
        </p:nvSpPr>
        <p:spPr bwMode="auto">
          <a:xfrm>
            <a:off x="31750" y="5516563"/>
            <a:ext cx="2108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800" b="1">
                <a:solidFill>
                  <a:srgbClr val="FF0000"/>
                </a:solidFill>
              </a:rPr>
              <a:t>4. Tag</a:t>
            </a:r>
            <a:endParaRPr lang="de-DE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Bild 1" descr="Tag 5 Eiterrin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6" name="Rechteck 6"/>
          <p:cNvSpPr>
            <a:spLocks noChangeArrowheads="1"/>
          </p:cNvSpPr>
          <p:nvPr/>
        </p:nvSpPr>
        <p:spPr bwMode="auto">
          <a:xfrm>
            <a:off x="31750" y="5516563"/>
            <a:ext cx="2108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800" b="1">
                <a:solidFill>
                  <a:srgbClr val="FF0000"/>
                </a:solidFill>
              </a:rPr>
              <a:t>5. Tag</a:t>
            </a:r>
            <a:endParaRPr lang="de-DE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Bild 2" descr="Tag 7 saftel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hteck 6"/>
          <p:cNvSpPr>
            <a:spLocks noChangeArrowheads="1"/>
          </p:cNvSpPr>
          <p:nvPr/>
        </p:nvSpPr>
        <p:spPr bwMode="auto">
          <a:xfrm>
            <a:off x="31750" y="5516563"/>
            <a:ext cx="2108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800" b="1">
                <a:solidFill>
                  <a:srgbClr val="FF0000"/>
                </a:solidFill>
              </a:rPr>
              <a:t>5. Tag</a:t>
            </a:r>
            <a:endParaRPr lang="de-DE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Bild 1" descr="Tag 7 saftel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Rechteck 6"/>
          <p:cNvSpPr>
            <a:spLocks noChangeArrowheads="1"/>
          </p:cNvSpPr>
          <p:nvPr/>
        </p:nvSpPr>
        <p:spPr bwMode="auto">
          <a:xfrm>
            <a:off x="31750" y="5516563"/>
            <a:ext cx="2108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800" b="1">
                <a:solidFill>
                  <a:srgbClr val="FF0000"/>
                </a:solidFill>
              </a:rPr>
              <a:t>7. Tag</a:t>
            </a:r>
            <a:endParaRPr lang="de-DE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Bild 2" descr="Tag 8 (2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Rechteck 6"/>
          <p:cNvSpPr>
            <a:spLocks noChangeArrowheads="1"/>
          </p:cNvSpPr>
          <p:nvPr/>
        </p:nvSpPr>
        <p:spPr bwMode="auto">
          <a:xfrm>
            <a:off x="31750" y="5516563"/>
            <a:ext cx="2108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800" b="1">
                <a:solidFill>
                  <a:srgbClr val="FF0000"/>
                </a:solidFill>
              </a:rPr>
              <a:t>8. Tag</a:t>
            </a:r>
            <a:endParaRPr lang="de-DE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Bild 2" descr="Oberhau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411163"/>
            <a:ext cx="6553200" cy="769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AutoShape 7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CT: Epidermis of the Leg, Active Conflict 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Bild 1" descr="Tag 9 Kruste lîst sich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Rechteck 6"/>
          <p:cNvSpPr>
            <a:spLocks noChangeArrowheads="1"/>
          </p:cNvSpPr>
          <p:nvPr/>
        </p:nvSpPr>
        <p:spPr bwMode="auto">
          <a:xfrm>
            <a:off x="31750" y="5516563"/>
            <a:ext cx="2108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800" b="1">
                <a:solidFill>
                  <a:srgbClr val="FF0000"/>
                </a:solidFill>
              </a:rPr>
              <a:t>9. Tag</a:t>
            </a:r>
            <a:endParaRPr lang="de-DE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Bild 1" descr="Tag 9 (5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6" name="Rechteck 6"/>
          <p:cNvSpPr>
            <a:spLocks noChangeArrowheads="1"/>
          </p:cNvSpPr>
          <p:nvPr/>
        </p:nvSpPr>
        <p:spPr bwMode="auto">
          <a:xfrm>
            <a:off x="31750" y="5516563"/>
            <a:ext cx="2108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800" b="1">
                <a:solidFill>
                  <a:srgbClr val="FF0000"/>
                </a:solidFill>
              </a:rPr>
              <a:t>9. Tag</a:t>
            </a:r>
            <a:endParaRPr lang="de-DE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Bild 2" descr="Tag 9 Kruste von obe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0" name="Rechteck 6"/>
          <p:cNvSpPr>
            <a:spLocks noChangeArrowheads="1"/>
          </p:cNvSpPr>
          <p:nvPr/>
        </p:nvSpPr>
        <p:spPr bwMode="auto">
          <a:xfrm>
            <a:off x="31750" y="5516563"/>
            <a:ext cx="2108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800" b="1">
                <a:solidFill>
                  <a:srgbClr val="FF0000"/>
                </a:solidFill>
              </a:rPr>
              <a:t>9. Tag</a:t>
            </a:r>
            <a:endParaRPr lang="de-DE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Bild 1" descr="Tag 9 (7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4" name="Rechteck 6"/>
          <p:cNvSpPr>
            <a:spLocks noChangeArrowheads="1"/>
          </p:cNvSpPr>
          <p:nvPr/>
        </p:nvSpPr>
        <p:spPr bwMode="auto">
          <a:xfrm>
            <a:off x="31750" y="5516563"/>
            <a:ext cx="2108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800" b="1">
                <a:solidFill>
                  <a:srgbClr val="FF0000"/>
                </a:solidFill>
              </a:rPr>
              <a:t>9. Tag</a:t>
            </a:r>
            <a:endParaRPr lang="de-DE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Bild 1" descr="Tag 1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Rechteck 6"/>
          <p:cNvSpPr>
            <a:spLocks noChangeArrowheads="1"/>
          </p:cNvSpPr>
          <p:nvPr/>
        </p:nvSpPr>
        <p:spPr bwMode="auto">
          <a:xfrm>
            <a:off x="31750" y="5516563"/>
            <a:ext cx="25098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800" b="1">
                <a:solidFill>
                  <a:srgbClr val="FF0000"/>
                </a:solidFill>
              </a:rPr>
              <a:t>10. Tag</a:t>
            </a:r>
            <a:endParaRPr lang="de-DE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14" descr="Bild:Furoncl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350" y="1027113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AutoShape 19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Furuncle – Folliculitis 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Bild 1" descr="Tag 15 (2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6" name="Rechteck 6"/>
          <p:cNvSpPr>
            <a:spLocks noChangeArrowheads="1"/>
          </p:cNvSpPr>
          <p:nvPr/>
        </p:nvSpPr>
        <p:spPr bwMode="auto">
          <a:xfrm>
            <a:off x="31750" y="5516563"/>
            <a:ext cx="25098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1800" b="1">
                <a:solidFill>
                  <a:srgbClr val="FF0000"/>
                </a:solidFill>
              </a:rPr>
              <a:t>15. Tag</a:t>
            </a:r>
            <a:endParaRPr lang="de-DE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89090" name="Text Box 11"/>
          <p:cNvSpPr txBox="1">
            <a:spLocks noChangeArrowheads="1"/>
          </p:cNvSpPr>
          <p:nvPr/>
        </p:nvSpPr>
        <p:spPr bwMode="auto">
          <a:xfrm>
            <a:off x="3373438" y="457200"/>
            <a:ext cx="2519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>
                <a:latin typeface="Trebuchet MS" charset="0"/>
                <a:sym typeface="Wingdings" charset="2"/>
              </a:rPr>
              <a:t>Haut - Übersicht</a:t>
            </a:r>
            <a:endParaRPr lang="de-AT" altLang="de-DE" sz="2400" b="1">
              <a:latin typeface="Trebuchet MS" charset="0"/>
            </a:endParaRPr>
          </a:p>
        </p:txBody>
      </p:sp>
      <p:sp>
        <p:nvSpPr>
          <p:cNvPr id="89091" name="AutoShape 3"/>
          <p:cNvSpPr>
            <a:spLocks noChangeArrowheads="1"/>
          </p:cNvSpPr>
          <p:nvPr/>
        </p:nvSpPr>
        <p:spPr bwMode="auto">
          <a:xfrm>
            <a:off x="463550" y="268288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Skin, Hair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89092" name="Bild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992188"/>
            <a:ext cx="6007100" cy="582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Bild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901700"/>
            <a:ext cx="4916488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4" name="AutoShape 6"/>
          <p:cNvSpPr>
            <a:spLocks noChangeArrowheads="1"/>
          </p:cNvSpPr>
          <p:nvPr/>
        </p:nvSpPr>
        <p:spPr bwMode="auto">
          <a:xfrm>
            <a:off x="206375" y="228600"/>
            <a:ext cx="8686800" cy="96815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Cerebral White Matter –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Subcutis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: Connective and Fatty Tissue 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Picture 2" descr="Orangenhaut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55875" y="865188"/>
            <a:ext cx="4198938" cy="5876925"/>
          </a:xfrm>
          <a:noFill/>
        </p:spPr>
      </p:pic>
      <p:sp>
        <p:nvSpPr>
          <p:cNvPr id="91138" name="AutoShape 4"/>
          <p:cNvSpPr>
            <a:spLocks noChangeArrowheads="1"/>
          </p:cNvSpPr>
          <p:nvPr/>
        </p:nvSpPr>
        <p:spPr bwMode="auto">
          <a:xfrm>
            <a:off x="144463" y="228600"/>
            <a:ext cx="8964612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Cellulite 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–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Aesthetic Self-esteem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Bild 1" descr="Sensorik aktiv, postsensorik rez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988" y="458788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AutoShape 7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CT (above): Leg Epidermis, Recurring Conflict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Stretch Marks –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Striae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: Self-esteem  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92162" name="Picture 4" descr="Diagnose: Superfiziell spreitendes Melanom (SSM)&#10;Naevuszellnaevus&#10;Striae distensae&#10;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20775"/>
            <a:ext cx="8785225" cy="562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2" descr="Bild:Schwangerschaftsstreif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-438150"/>
            <a:ext cx="9485313" cy="823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6" name="AutoShape 4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Stretch Marks –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Striae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: Self-esteem  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 Box 3"/>
          <p:cNvSpPr txBox="1">
            <a:spLocks noChangeArrowheads="1"/>
          </p:cNvSpPr>
          <p:nvPr/>
        </p:nvSpPr>
        <p:spPr bwMode="auto">
          <a:xfrm>
            <a:off x="107950" y="5067300"/>
            <a:ext cx="4986338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6600" b="1">
                <a:solidFill>
                  <a:schemeClr val="bg1"/>
                </a:solidFill>
              </a:rPr>
              <a:t>Besenreiser</a:t>
            </a:r>
          </a:p>
        </p:txBody>
      </p:sp>
      <p:pic>
        <p:nvPicPr>
          <p:cNvPr id="94210" name="Picture 6" descr="Besenreis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8459787" cy="562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AutoShape 7"/>
          <p:cNvSpPr>
            <a:spLocks noChangeArrowheads="1"/>
          </p:cNvSpPr>
          <p:nvPr/>
        </p:nvSpPr>
        <p:spPr bwMode="auto">
          <a:xfrm>
            <a:off x="312738" y="228600"/>
            <a:ext cx="8507412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Telangiectasia – Spider Veins: Self-worth Conflict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altLang="de-DE">
              <a:ea typeface="ＭＳ Ｐゴシック" charset="-128"/>
            </a:endParaRPr>
          </a:p>
        </p:txBody>
      </p:sp>
      <p:pic>
        <p:nvPicPr>
          <p:cNvPr id="95234" name="Picture 3" descr="img00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968375"/>
            <a:ext cx="8713788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5" name="AutoShape 4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Keloid – Self-esteem in Relation to the OP ...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AutoShape 2"/>
          <p:cNvSpPr>
            <a:spLocks noChangeArrowheads="1"/>
          </p:cNvSpPr>
          <p:nvPr/>
        </p:nvSpPr>
        <p:spPr bwMode="auto">
          <a:xfrm>
            <a:off x="385763" y="228600"/>
            <a:ext cx="836295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Strawberry Mark (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Hamangioma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) – Self-esteem C.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96258" name="Picture 3" descr="localisation: Stirn&#10;Diagnose: Hämangiom&#10;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138" y="908050"/>
            <a:ext cx="7127875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Bild 2" descr="m_14078564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7950" y="0"/>
            <a:ext cx="9251950" cy="693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2" name="AutoShape 3"/>
          <p:cNvSpPr>
            <a:spLocks noChangeArrowheads="1"/>
          </p:cNvSpPr>
          <p:nvPr/>
        </p:nvSpPr>
        <p:spPr bwMode="auto">
          <a:xfrm>
            <a:off x="379413" y="4762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Lipoma (Operation) – Aesthetic Self-esteem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Inhaltsplatzhalter 2" descr="pha-dermo2_keloid-06_30357.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00013"/>
            <a:ext cx="9142413" cy="6500813"/>
          </a:xfrm>
        </p:spPr>
      </p:pic>
      <p:sp>
        <p:nvSpPr>
          <p:cNvPr id="98306" name="AutoShape 3"/>
          <p:cNvSpPr>
            <a:spLocks noChangeArrowheads="1"/>
          </p:cNvSpPr>
          <p:nvPr/>
        </p:nvSpPr>
        <p:spPr bwMode="auto">
          <a:xfrm>
            <a:off x="519113" y="4048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Keloid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Scarring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– Self-esteem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Inhaltsplatzhalter 2" descr="keloids1.pn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01600"/>
            <a:ext cx="9144000" cy="6502400"/>
          </a:xfrm>
        </p:spPr>
      </p:pic>
      <p:sp>
        <p:nvSpPr>
          <p:cNvPr id="99330" name="AutoShape 3"/>
          <p:cNvSpPr>
            <a:spLocks noChangeArrowheads="1"/>
          </p:cNvSpPr>
          <p:nvPr/>
        </p:nvSpPr>
        <p:spPr bwMode="auto">
          <a:xfrm>
            <a:off x="519113" y="4048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Keloid Scarring – Self-esteem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Inhaltsplatzhalter 3" descr="rosacea-rhinophym-1_id_79857_2315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588" y="1854200"/>
            <a:ext cx="9145588" cy="5030788"/>
          </a:xfrm>
        </p:spPr>
      </p:pic>
      <p:sp>
        <p:nvSpPr>
          <p:cNvPr id="100354" name="AutoShape 3"/>
          <p:cNvSpPr>
            <a:spLocks noChangeArrowheads="1"/>
          </p:cNvSpPr>
          <p:nvPr/>
        </p:nvSpPr>
        <p:spPr bwMode="auto">
          <a:xfrm>
            <a:off x="519113" y="4048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Rhinophyma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– Self-worth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Inhaltsplatzhalter 2" descr="Unknown-1.jpe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1033463"/>
            <a:ext cx="8229600" cy="5851525"/>
          </a:xfrm>
        </p:spPr>
      </p:pic>
      <p:sp>
        <p:nvSpPr>
          <p:cNvPr id="101378" name="AutoShape 3"/>
          <p:cNvSpPr>
            <a:spLocks noChangeArrowheads="1"/>
          </p:cNvSpPr>
          <p:nvPr/>
        </p:nvSpPr>
        <p:spPr bwMode="auto">
          <a:xfrm>
            <a:off x="296863" y="3746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Cellulite – Aesthetic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Self-esteem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de-DE" altLang="de-DE">
              <a:ea typeface="ＭＳ Ｐゴシック" charset="-128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de-DE" altLang="de-DE">
              <a:ea typeface="ＭＳ Ｐゴシック" charset="-128"/>
            </a:endParaRPr>
          </a:p>
        </p:txBody>
      </p:sp>
      <p:pic>
        <p:nvPicPr>
          <p:cNvPr id="23555" name="Picture 4" descr="Montag, 0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9144000" cy="590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AutoShape 5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Neurodermatitis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– Separation Conflict in Repair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Bild 2" descr="Unknown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857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2" name="AutoShape 3"/>
          <p:cNvSpPr>
            <a:spLocks noChangeArrowheads="1"/>
          </p:cNvSpPr>
          <p:nvPr/>
        </p:nvSpPr>
        <p:spPr bwMode="auto">
          <a:xfrm>
            <a:off x="296863" y="3746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Stretch Marks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– Aesthetic 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Self-esteem  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Inhaltsplatzhalter 1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endParaRPr lang="de-DE" altLang="de-DE">
              <a:ea typeface="ＭＳ Ｐゴシック" charset="-128"/>
            </a:endParaRPr>
          </a:p>
        </p:txBody>
      </p:sp>
      <p:pic>
        <p:nvPicPr>
          <p:cNvPr id="103426" name="Bild 2" descr="Mail-Anhang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237663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AutoShape 3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Circular Hair Loss – Active Separation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109570" name="Picture 5" descr="Bild:Allopecia areata.JPG">
            <a:hlinkClick r:id="rId2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0250" y="890588"/>
            <a:ext cx="7802563" cy="58515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Bild 4" descr="DownloadedFil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903288"/>
            <a:ext cx="7975600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AutoShape 3"/>
          <p:cNvSpPr>
            <a:spLocks noChangeArrowheads="1"/>
          </p:cNvSpPr>
          <p:nvPr/>
        </p:nvSpPr>
        <p:spPr bwMode="auto">
          <a:xfrm>
            <a:off x="563563" y="217488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Separation Conflict in Repair: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Neurodermatitis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Microsoft Office PowerPoint</Application>
  <PresentationFormat>Bildschirmpräsentation (4:3)</PresentationFormat>
  <Paragraphs>94</Paragraphs>
  <Slides>82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82</vt:i4>
      </vt:variant>
    </vt:vector>
  </HeadingPairs>
  <TitlesOfParts>
    <vt:vector size="91" baseType="lpstr">
      <vt:lpstr>ＭＳ Ｐゴシック</vt:lpstr>
      <vt:lpstr>Arial</vt:lpstr>
      <vt:lpstr>Arial Black</vt:lpstr>
      <vt:lpstr>Calibri</vt:lpstr>
      <vt:lpstr>Tahoma</vt:lpstr>
      <vt:lpstr>Times New Roman</vt:lpstr>
      <vt:lpstr>Trebuchet MS</vt:lpstr>
      <vt:lpstr>Wingdings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Andrew Schlademan</cp:lastModifiedBy>
  <cp:revision>8</cp:revision>
  <dcterms:created xsi:type="dcterms:W3CDTF">2019-09-27T09:09:08Z</dcterms:created>
  <dcterms:modified xsi:type="dcterms:W3CDTF">2019-10-02T10:41:49Z</dcterms:modified>
</cp:coreProperties>
</file>