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85" r:id="rId2"/>
    <p:sldId id="266" r:id="rId3"/>
    <p:sldId id="267" r:id="rId4"/>
    <p:sldId id="273" r:id="rId5"/>
    <p:sldId id="274" r:id="rId6"/>
    <p:sldId id="256" r:id="rId7"/>
    <p:sldId id="262" r:id="rId8"/>
    <p:sldId id="276" r:id="rId9"/>
    <p:sldId id="286" r:id="rId10"/>
    <p:sldId id="277" r:id="rId11"/>
    <p:sldId id="278" r:id="rId12"/>
    <p:sldId id="279" r:id="rId13"/>
    <p:sldId id="287" r:id="rId14"/>
    <p:sldId id="282" r:id="rId15"/>
    <p:sldId id="268" r:id="rId16"/>
    <p:sldId id="269" r:id="rId17"/>
    <p:sldId id="271" r:id="rId18"/>
    <p:sldId id="272" r:id="rId19"/>
    <p:sldId id="283" r:id="rId20"/>
    <p:sldId id="284" r:id="rId21"/>
    <p:sldId id="281" r:id="rId22"/>
  </p:sldIdLst>
  <p:sldSz cx="9144000" cy="6858000" type="screen4x3"/>
  <p:notesSz cx="6858000" cy="9144000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09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/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3" name="Rectangle 3">
            <a:extLst/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5" name="Rectangle 5">
            <a:extLst/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noProof="0"/>
              <a:t>Textmasterformate durch Klicken bearbeiten</a:t>
            </a:r>
          </a:p>
          <a:p>
            <a:pPr lvl="1"/>
            <a:r>
              <a:rPr lang="de-AT" altLang="de-DE" noProof="0"/>
              <a:t>Zweite Ebene</a:t>
            </a:r>
          </a:p>
          <a:p>
            <a:pPr lvl="2"/>
            <a:r>
              <a:rPr lang="de-AT" altLang="de-DE" noProof="0"/>
              <a:t>Dritte Ebene</a:t>
            </a:r>
          </a:p>
          <a:p>
            <a:pPr lvl="3"/>
            <a:r>
              <a:rPr lang="de-AT" altLang="de-DE" noProof="0"/>
              <a:t>Vierte Ebene</a:t>
            </a:r>
          </a:p>
          <a:p>
            <a:pPr lvl="4"/>
            <a:r>
              <a:rPr lang="de-AT" altLang="de-DE" noProof="0"/>
              <a:t>Fünfte Ebene</a:t>
            </a:r>
          </a:p>
        </p:txBody>
      </p:sp>
      <p:sp>
        <p:nvSpPr>
          <p:cNvPr id="10246" name="Rectangle 6">
            <a:extLst/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7" name="Rectangle 7">
            <a:extLst/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8EBB7058-0729-AC42-BA77-C2A755F2BB5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458731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0C6EFAD-B439-5A4F-B897-AAC019A03ECC}" type="slidenum">
              <a:rPr lang="de-AT" altLang="de-DE"/>
              <a:pPr>
                <a:spcBef>
                  <a:spcPct val="0"/>
                </a:spcBef>
              </a:pPr>
              <a:t>4</a:t>
            </a:fld>
            <a:endParaRPr lang="de-AT" altLang="de-DE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6026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55BA8-92AB-0D4D-AACC-8104DBFFCA7A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332290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FD446-9F87-364F-B082-9B43718B458D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967892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85191-B952-A44B-87EF-94FD2827441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69028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F0A0B-3B05-294C-AFD0-3F424A8D3B3D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094327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A654A-A2CF-FF43-8CFA-CE5C1529978B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135812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8775E-B5C4-F344-80B6-80A53BE0F4B8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05309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886CA-CD95-5247-9463-665B439BDC7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008339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0B112-BC36-A04E-AF90-D3697575A71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367324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71F81-06C3-C842-A0B8-70923E7E60E3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04163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A1600-4127-9740-9929-441294E60CC5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82395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70CD0-AE30-5C4B-87BA-C200A8126B8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88762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5721B-EFB0-8E4F-8C92-E42721A4442D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066081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Textmasterformate durch Klicken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9D899F9-D9B2-5147-81C6-70DAC4864C62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upload.wikimedia.org/wikipedia/commons/5/5a/Mumps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de.wikipedia.org/wiki/Bild:Mumps_virus,_negative_stained_TEM_8758_lores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pload.wikimedia.org/wikipedia/commons/c/c1/Oral_thrush_Aphthae_Candida_albicans._PHIL_1217_lores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4"/>
          <p:cNvSpPr>
            <a:spLocks noChangeArrowheads="1"/>
          </p:cNvSpPr>
          <p:nvPr/>
        </p:nvSpPr>
        <p:spPr bwMode="auto">
          <a:xfrm>
            <a:off x="457200" y="404813"/>
            <a:ext cx="8229600" cy="5832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7200" dirty="0" smtClean="0">
                <a:solidFill>
                  <a:srgbClr val="003366"/>
                </a:solidFill>
                <a:latin typeface="Arial Black" charset="0"/>
              </a:rPr>
              <a:t>Mouth</a:t>
            </a:r>
            <a:br>
              <a:rPr lang="en-US" altLang="de-DE" sz="7200" dirty="0" smtClean="0">
                <a:solidFill>
                  <a:srgbClr val="003366"/>
                </a:solidFill>
                <a:latin typeface="Arial Black" charset="0"/>
              </a:rPr>
            </a:br>
            <a:r>
              <a:rPr lang="en-US" altLang="de-DE" sz="7200" dirty="0" smtClean="0">
                <a:solidFill>
                  <a:srgbClr val="003366"/>
                </a:solidFill>
                <a:latin typeface="Arial Black" charset="0"/>
              </a:rPr>
              <a:t>Lips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7200" dirty="0" smtClean="0">
                <a:solidFill>
                  <a:srgbClr val="003366"/>
                </a:solidFill>
                <a:latin typeface="Arial Black" charset="0"/>
              </a:rPr>
              <a:t>Throat</a:t>
            </a:r>
            <a:endParaRPr lang="en-US" altLang="de-DE" sz="72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AutoShape 9"/>
          <p:cNvSpPr>
            <a:spLocks noChangeArrowheads="1"/>
          </p:cNvSpPr>
          <p:nvPr/>
        </p:nvSpPr>
        <p:spPr bwMode="auto">
          <a:xfrm>
            <a:off x="395288" y="1587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Cold Sores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,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Herpes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: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Separation 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in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Repair</a:t>
            </a:r>
            <a:endParaRPr lang="de-AT" altLang="de-DE" sz="1800" dirty="0"/>
          </a:p>
        </p:txBody>
      </p:sp>
      <p:pic>
        <p:nvPicPr>
          <p:cNvPr id="25602" name="Bild 4" descr="img36_herpes_db9f34843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836613"/>
            <a:ext cx="7742237" cy="601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9"/>
          <p:cNvSpPr>
            <a:spLocks noChangeArrowheads="1"/>
          </p:cNvSpPr>
          <p:nvPr/>
        </p:nvSpPr>
        <p:spPr bwMode="auto">
          <a:xfrm>
            <a:off x="395288" y="1587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Canker Sores: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Aphthous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stomatits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– Separation</a:t>
            </a:r>
            <a:endParaRPr lang="en-US" altLang="de-DE" sz="1800" dirty="0"/>
          </a:p>
        </p:txBody>
      </p:sp>
      <p:pic>
        <p:nvPicPr>
          <p:cNvPr id="26626" name="Bild 3" descr="Unknown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263" y="868363"/>
            <a:ext cx="7956550" cy="598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Bild 1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830263"/>
            <a:ext cx="8316912" cy="60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AutoShape 9"/>
          <p:cNvSpPr>
            <a:spLocks noChangeArrowheads="1"/>
          </p:cNvSpPr>
          <p:nvPr/>
        </p:nvSpPr>
        <p:spPr bwMode="auto">
          <a:xfrm>
            <a:off x="395288" y="1587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 Canker Sores: </a:t>
            </a: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Aphthous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stomatits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 – Separation</a:t>
            </a:r>
            <a:endParaRPr lang="en-US" alt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Bild 2" descr="170 Speicheldrüsen.p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1038225"/>
            <a:ext cx="5038725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AutoShape 3"/>
          <p:cNvSpPr>
            <a:spLocks noChangeArrowheads="1"/>
          </p:cNvSpPr>
          <p:nvPr/>
        </p:nvSpPr>
        <p:spPr bwMode="auto">
          <a:xfrm>
            <a:off x="519113" y="236538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Salivary Glands and Duct System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AutoShape 8"/>
          <p:cNvSpPr>
            <a:spLocks noChangeArrowheads="1"/>
          </p:cNvSpPr>
          <p:nvPr/>
        </p:nvSpPr>
        <p:spPr bwMode="auto">
          <a:xfrm>
            <a:off x="323850" y="158750"/>
            <a:ext cx="8229600" cy="11096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Parotid, Submandibular and 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Sublingual Salivary Glands</a:t>
            </a:r>
            <a:endParaRPr lang="en-US" altLang="de-DE" sz="1800" dirty="0"/>
          </a:p>
        </p:txBody>
      </p:sp>
      <p:pic>
        <p:nvPicPr>
          <p:cNvPr id="29698" name="Inhaltsplatzhalter 2" descr="speicheldrues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788" y="1844675"/>
            <a:ext cx="9075737" cy="4991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img0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00338" y="765175"/>
            <a:ext cx="4265612" cy="604837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22" name="AutoShape 8"/>
          <p:cNvSpPr>
            <a:spLocks noChangeArrowheads="1"/>
          </p:cNvSpPr>
          <p:nvPr/>
        </p:nvSpPr>
        <p:spPr bwMode="auto">
          <a:xfrm>
            <a:off x="303213" y="158750"/>
            <a:ext cx="8372475" cy="89398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Parotid, Submandibular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and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Sublingual 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Salivary Glands</a:t>
            </a:r>
            <a:endParaRPr lang="en-US" alt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Bild:Mumps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8888" y="863600"/>
            <a:ext cx="6408737" cy="9837738"/>
          </a:xfrm>
        </p:spPr>
      </p:pic>
      <p:sp>
        <p:nvSpPr>
          <p:cNvPr id="31746" name="AutoShape 5"/>
          <p:cNvSpPr>
            <a:spLocks noChangeArrowheads="1"/>
          </p:cNvSpPr>
          <p:nvPr/>
        </p:nvSpPr>
        <p:spPr bwMode="auto">
          <a:xfrm>
            <a:off x="323850" y="1587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Mumps – Parotid Salivary Gland Duct(s)</a:t>
            </a:r>
            <a:endParaRPr lang="en-US" alt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Mumps-Virus">
            <a:hlinkClick r:id="rId2" tooltip="Mumps-Virus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5950" y="981075"/>
            <a:ext cx="5538788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663575" y="152400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4000" b="1"/>
          </a:p>
        </p:txBody>
      </p:sp>
      <p:sp>
        <p:nvSpPr>
          <p:cNvPr id="32771" name="AutoShape 5"/>
          <p:cNvSpPr>
            <a:spLocks noChangeArrowheads="1"/>
          </p:cNvSpPr>
          <p:nvPr/>
        </p:nvSpPr>
        <p:spPr bwMode="auto">
          <a:xfrm>
            <a:off x="323850" y="1587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Orthodox Medicine: Parotid Virus</a:t>
            </a:r>
            <a:r>
              <a:rPr lang="en-US" altLang="ja-JP" sz="2400" dirty="0" smtClean="0">
                <a:solidFill>
                  <a:srgbClr val="003366"/>
                </a:solidFill>
                <a:latin typeface="Arial Black" charset="0"/>
              </a:rPr>
              <a:t> - Mumps</a:t>
            </a:r>
            <a:endParaRPr lang="en-US" alt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 descr="img0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908050"/>
            <a:ext cx="8064500" cy="574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4" name="AutoShape 4"/>
          <p:cNvSpPr>
            <a:spLocks noChangeArrowheads="1"/>
          </p:cNvSpPr>
          <p:nvPr/>
        </p:nvSpPr>
        <p:spPr bwMode="auto">
          <a:xfrm>
            <a:off x="323850" y="1587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Glandular Tissu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e of the Salivary Glands</a:t>
            </a:r>
            <a:endParaRPr lang="en-US" alt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AutoShape 5"/>
          <p:cNvSpPr>
            <a:spLocks noChangeArrowheads="1"/>
          </p:cNvSpPr>
          <p:nvPr/>
        </p:nvSpPr>
        <p:spPr bwMode="auto">
          <a:xfrm>
            <a:off x="303213" y="158750"/>
            <a:ext cx="8372475" cy="4619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Parotid Gland Inflammation – Chunk Conflict</a:t>
            </a:r>
            <a:endParaRPr lang="de-AT" altLang="de-DE" sz="1800" dirty="0"/>
          </a:p>
        </p:txBody>
      </p:sp>
      <p:pic>
        <p:nvPicPr>
          <p:cNvPr id="34818" name="Bild 2" descr="7ab28e163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75" y="919163"/>
            <a:ext cx="3867150" cy="593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Bild 2" descr="165 Mund, Rachen.p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831850"/>
            <a:ext cx="6891337" cy="602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AutoShape 3"/>
          <p:cNvSpPr>
            <a:spLocks noChangeArrowheads="1"/>
          </p:cNvSpPr>
          <p:nvPr/>
        </p:nvSpPr>
        <p:spPr bwMode="auto">
          <a:xfrm>
            <a:off x="539750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Mouth Overview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Bild 2" descr="P52805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895350"/>
            <a:ext cx="6196013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AutoShape 5"/>
          <p:cNvSpPr>
            <a:spLocks noChangeArrowheads="1"/>
          </p:cNvSpPr>
          <p:nvPr/>
        </p:nvSpPr>
        <p:spPr bwMode="auto">
          <a:xfrm>
            <a:off x="303213" y="158750"/>
            <a:ext cx="8372475" cy="4619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Parotid Gland Inflammation – Chunk Conflict</a:t>
            </a:r>
            <a:endParaRPr lang="de-AT" alt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Bild 2" descr="img42_aphte_415ca34aa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990600"/>
            <a:ext cx="5867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AutoShape 9"/>
          <p:cNvSpPr>
            <a:spLocks noChangeArrowheads="1"/>
          </p:cNvSpPr>
          <p:nvPr/>
        </p:nvSpPr>
        <p:spPr bwMode="auto">
          <a:xfrm>
            <a:off x="395288" y="115888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Oral Mucosa: Canker Sores – Separation</a:t>
            </a:r>
            <a:endParaRPr lang="en-US" alt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Bild 2" descr="170 Speicheldrüsen.p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1038225"/>
            <a:ext cx="5038725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AutoShape 3"/>
          <p:cNvSpPr>
            <a:spLocks noChangeArrowheads="1"/>
          </p:cNvSpPr>
          <p:nvPr/>
        </p:nvSpPr>
        <p:spPr bwMode="auto">
          <a:xfrm>
            <a:off x="519113" y="236538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Salivary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Glands 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and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Duct System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rgbClr val="FCFAA2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Mittelohr und Tuba eustachii - Stammhirn</a:t>
            </a:r>
          </a:p>
        </p:txBody>
      </p:sp>
      <p:pic>
        <p:nvPicPr>
          <p:cNvPr id="18434" name="Bild 1" descr="Stammhir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36663" y="-122238"/>
            <a:ext cx="12145963" cy="859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468313" y="188913"/>
            <a:ext cx="8229600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Brain Stem </a:t>
            </a:r>
            <a:r>
              <a:rPr lang="de-AT" altLang="de-DE" sz="2400" dirty="0" smtClean="0">
                <a:solidFill>
                  <a:srgbClr val="003366"/>
                </a:solidFill>
                <a:latin typeface="Arial Black" charset="0"/>
              </a:rPr>
              <a:t>– 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Deep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Oral Mucosa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Tonsils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,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Salivary Glands</a:t>
            </a:r>
            <a:endParaRPr lang="de-AT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18436" name="Gerade Verbindung mit Pfeil 4"/>
          <p:cNvCxnSpPr>
            <a:cxnSpLocks noChangeShapeType="1"/>
          </p:cNvCxnSpPr>
          <p:nvPr/>
        </p:nvCxnSpPr>
        <p:spPr bwMode="auto">
          <a:xfrm>
            <a:off x="1979613" y="2492375"/>
            <a:ext cx="2087562" cy="649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7" name="Gerade Verbindung mit Pfeil 7"/>
          <p:cNvCxnSpPr>
            <a:cxnSpLocks noChangeShapeType="1"/>
          </p:cNvCxnSpPr>
          <p:nvPr/>
        </p:nvCxnSpPr>
        <p:spPr bwMode="auto">
          <a:xfrm flipH="1">
            <a:off x="4572000" y="2565400"/>
            <a:ext cx="2447925" cy="5762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7"/>
          <p:cNvSpPr>
            <a:spLocks noChangeArrowheads="1"/>
          </p:cNvSpPr>
          <p:nvPr/>
        </p:nvSpPr>
        <p:spPr bwMode="auto">
          <a:xfrm>
            <a:off x="323850" y="115888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Tonsils: Left Normal,  Right Enlarged</a:t>
            </a:r>
            <a:endParaRPr lang="en-US" altLang="de-DE" sz="1800" dirty="0"/>
          </a:p>
        </p:txBody>
      </p:sp>
      <p:pic>
        <p:nvPicPr>
          <p:cNvPr id="20482" name="Bild 1" descr="0_origina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de-DE" altLang="de-DE">
              <a:ea typeface="ＭＳ Ｐゴシック" charset="-128"/>
            </a:endParaRPr>
          </a:p>
        </p:txBody>
      </p:sp>
      <p:pic>
        <p:nvPicPr>
          <p:cNvPr id="21506" name="Picture 5" descr="Mandel_entzuendung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7"/>
          <p:cNvSpPr>
            <a:spLocks noChangeArrowheads="1"/>
          </p:cNvSpPr>
          <p:nvPr/>
        </p:nvSpPr>
        <p:spPr bwMode="auto">
          <a:xfrm>
            <a:off x="323850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Tonsillitis – Chunk/Morsel Conflict</a:t>
            </a:r>
            <a:endParaRPr lang="en-US" altLang="de-DE" sz="1800" dirty="0"/>
          </a:p>
        </p:txBody>
      </p:sp>
      <p:cxnSp>
        <p:nvCxnSpPr>
          <p:cNvPr id="21508" name="Gerade Verbindung mit Pfeil 4"/>
          <p:cNvCxnSpPr>
            <a:cxnSpLocks noChangeShapeType="1"/>
          </p:cNvCxnSpPr>
          <p:nvPr/>
        </p:nvCxnSpPr>
        <p:spPr bwMode="auto">
          <a:xfrm>
            <a:off x="611188" y="2852738"/>
            <a:ext cx="871537" cy="1241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09" name="Gerade Verbindung mit Pfeil 6"/>
          <p:cNvCxnSpPr>
            <a:cxnSpLocks noChangeShapeType="1"/>
          </p:cNvCxnSpPr>
          <p:nvPr/>
        </p:nvCxnSpPr>
        <p:spPr bwMode="auto">
          <a:xfrm flipH="1">
            <a:off x="7477125" y="2276475"/>
            <a:ext cx="766763" cy="758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5" descr="Bild:Oral thrush Aphthae Candida albicans. PHIL 1217 lores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776288"/>
            <a:ext cx="9144000" cy="6172200"/>
          </a:xfrm>
        </p:spPr>
      </p:pic>
      <p:sp>
        <p:nvSpPr>
          <p:cNvPr id="22530" name="AutoShape 9"/>
          <p:cNvSpPr>
            <a:spLocks noChangeArrowheads="1"/>
          </p:cNvSpPr>
          <p:nvPr/>
        </p:nvSpPr>
        <p:spPr bwMode="auto">
          <a:xfrm>
            <a:off x="195263" y="260350"/>
            <a:ext cx="8553450" cy="5048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Thrush: Candidiasis – Chunk Conflict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,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Repair</a:t>
            </a:r>
            <a:endParaRPr lang="en-US" alt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Inhaltsplatzhalter 2" descr="Stomatitis_herpetic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85725" y="1773238"/>
            <a:ext cx="9229725" cy="5075237"/>
          </a:xfrm>
        </p:spPr>
      </p:pic>
      <p:sp>
        <p:nvSpPr>
          <p:cNvPr id="23554" name="AutoShape 9"/>
          <p:cNvSpPr>
            <a:spLocks noChangeArrowheads="1"/>
          </p:cNvSpPr>
          <p:nvPr/>
        </p:nvSpPr>
        <p:spPr bwMode="auto">
          <a:xfrm>
            <a:off x="195263" y="260350"/>
            <a:ext cx="8553450" cy="5048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Thrush: Candidiasis – Chunk Conflict, Repair</a:t>
            </a:r>
            <a:endParaRPr lang="en-US" alt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Bild 2" descr="165 Mund, Rachen.p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831850"/>
            <a:ext cx="6891337" cy="602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AutoShape 3"/>
          <p:cNvSpPr>
            <a:spLocks noChangeArrowheads="1"/>
          </p:cNvSpPr>
          <p:nvPr/>
        </p:nvSpPr>
        <p:spPr bwMode="auto">
          <a:xfrm>
            <a:off x="539750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Mouth Overview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</Words>
  <Application>Microsoft Office PowerPoint</Application>
  <PresentationFormat>Bildschirmpräsentation (4:3)</PresentationFormat>
  <Paragraphs>27</Paragraphs>
  <Slides>21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5" baseType="lpstr">
      <vt:lpstr>ＭＳ Ｐゴシック</vt:lpstr>
      <vt:lpstr>Arial</vt:lpstr>
      <vt:lpstr>Arial Black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Andrew Schlademan</cp:lastModifiedBy>
  <cp:revision>5</cp:revision>
  <dcterms:created xsi:type="dcterms:W3CDTF">2019-09-27T08:38:28Z</dcterms:created>
  <dcterms:modified xsi:type="dcterms:W3CDTF">2019-10-01T08:17:20Z</dcterms:modified>
</cp:coreProperties>
</file>