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93" r:id="rId2"/>
    <p:sldId id="257" r:id="rId3"/>
    <p:sldId id="276" r:id="rId4"/>
    <p:sldId id="284" r:id="rId5"/>
    <p:sldId id="285" r:id="rId6"/>
    <p:sldId id="283" r:id="rId7"/>
    <p:sldId id="286" r:id="rId8"/>
    <p:sldId id="282" r:id="rId9"/>
    <p:sldId id="260" r:id="rId10"/>
    <p:sldId id="259" r:id="rId11"/>
    <p:sldId id="256" r:id="rId12"/>
    <p:sldId id="287" r:id="rId13"/>
    <p:sldId id="268" r:id="rId14"/>
    <p:sldId id="274" r:id="rId15"/>
    <p:sldId id="294" r:id="rId16"/>
    <p:sldId id="279" r:id="rId17"/>
    <p:sldId id="278" r:id="rId18"/>
    <p:sldId id="288" r:id="rId19"/>
    <p:sldId id="289" r:id="rId20"/>
    <p:sldId id="277" r:id="rId21"/>
  </p:sldIdLst>
  <p:sldSz cx="9144000" cy="6858000" type="screen4x3"/>
  <p:notesSz cx="6858000" cy="9144000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09"/>
  </p:normalViewPr>
  <p:slideViewPr>
    <p:cSldViewPr>
      <p:cViewPr varScale="1">
        <p:scale>
          <a:sx n="100" d="100"/>
          <a:sy n="100" d="100"/>
        </p:scale>
        <p:origin x="2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0DA75940-E3A7-6C4F-8BD1-EBB8EAE753F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EF86723D-5F48-B04E-8734-D4F2E23CC6D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E9D8FEAA-6674-5043-AC75-2897518599D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noProof="0"/>
              <a:t>Textmasterformate durch Klicken bearbeiten</a:t>
            </a:r>
          </a:p>
          <a:p>
            <a:pPr lvl="1"/>
            <a:r>
              <a:rPr lang="de-AT" altLang="de-DE" noProof="0"/>
              <a:t>Zweite Ebene</a:t>
            </a:r>
          </a:p>
          <a:p>
            <a:pPr lvl="2"/>
            <a:r>
              <a:rPr lang="de-AT" altLang="de-DE" noProof="0"/>
              <a:t>Dritte Ebene</a:t>
            </a:r>
          </a:p>
          <a:p>
            <a:pPr lvl="3"/>
            <a:r>
              <a:rPr lang="de-AT" altLang="de-DE" noProof="0"/>
              <a:t>Vierte Ebene</a:t>
            </a:r>
          </a:p>
          <a:p>
            <a:pPr lvl="4"/>
            <a:r>
              <a:rPr lang="de-AT" altLang="de-DE" noProof="0"/>
              <a:t>Fünfte Ebene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95BC1572-1E64-134C-B70C-0B50AF4CE11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6760456C-AA57-F345-9A07-3C565B427D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E39F83F-EA13-A94C-8E43-2D53C2E80CCB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5201111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391CC48F-564A-3D40-9DC3-8C7716B0AC86}" type="slidenum">
              <a:rPr lang="de-DE" altLang="de-DE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8064240-91D0-5E48-8911-020702849485}" type="slidenum">
              <a:rPr lang="de-AT" altLang="de-DE">
                <a:latin typeface="Times New Roman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de-AT" altLang="de-DE">
              <a:latin typeface="Times New Roman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0125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6EB23AF-70E6-734C-9269-F90B124A1766}" type="slidenum">
              <a:rPr lang="de-AT" altLang="de-DE"/>
              <a:pPr>
                <a:spcBef>
                  <a:spcPct val="0"/>
                </a:spcBef>
              </a:pPr>
              <a:t>6</a:t>
            </a:fld>
            <a:endParaRPr lang="de-AT" altLang="de-DE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4339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8BD188-D361-6D48-B887-8665110C0D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AB72F1-46D5-C343-AC3C-72BD49FA28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EFBE7E-5385-BE4A-AECD-BF06272C9E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B8B79-ED0A-1446-B1A6-A442B33A15A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93767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8BD188-D361-6D48-B887-8665110C0D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AB72F1-46D5-C343-AC3C-72BD49FA28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EFBE7E-5385-BE4A-AECD-BF06272C9E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42558-736C-3045-BD31-9C21FC2A86C0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19438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8BD188-D361-6D48-B887-8665110C0D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AB72F1-46D5-C343-AC3C-72BD49FA28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EFBE7E-5385-BE4A-AECD-BF06272C9E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0C459-34B2-6847-BE69-348B4561B727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3802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58BD188-D361-6D48-B887-8665110C0D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0AB72F1-46D5-C343-AC3C-72BD49FA28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5EFBE7E-5385-BE4A-AECD-BF06272C9E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EA7E2-11CD-9C44-B456-38CBCC24E7A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84292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8BD188-D361-6D48-B887-8665110C0D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AB72F1-46D5-C343-AC3C-72BD49FA28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EFBE7E-5385-BE4A-AECD-BF06272C9E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8C31E-2A11-A34B-8A31-7536E98FA90A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868787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8BD188-D361-6D48-B887-8665110C0D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AB72F1-46D5-C343-AC3C-72BD49FA28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EFBE7E-5385-BE4A-AECD-BF06272C9E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FF4F6-5C11-1146-A9C3-B123B55F5944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66902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8BD188-D361-6D48-B887-8665110C0D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AB72F1-46D5-C343-AC3C-72BD49FA28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EFBE7E-5385-BE4A-AECD-BF06272C9E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44234-DAC5-C348-BCA6-E3119C773FB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719459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58BD188-D361-6D48-B887-8665110C0D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0AB72F1-46D5-C343-AC3C-72BD49FA28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5EFBE7E-5385-BE4A-AECD-BF06272C9E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4B4BA-1DAC-6D45-8CE8-4F65B1C403A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627522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58BD188-D361-6D48-B887-8665110C0D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0AB72F1-46D5-C343-AC3C-72BD49FA28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5EFBE7E-5385-BE4A-AECD-BF06272C9E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DCBD6-66A9-8047-A67B-1661D532323B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273496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58BD188-D361-6D48-B887-8665110C0D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0AB72F1-46D5-C343-AC3C-72BD49FA28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5EFBE7E-5385-BE4A-AECD-BF06272C9E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D0D81-9807-0D4B-9F21-28920679948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827178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8BD188-D361-6D48-B887-8665110C0D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AB72F1-46D5-C343-AC3C-72BD49FA28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EFBE7E-5385-BE4A-AECD-BF06272C9E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C4B10-052A-B542-8A3F-70A2B47AE5A0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77989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8BD188-D361-6D48-B887-8665110C0D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AB72F1-46D5-C343-AC3C-72BD49FA28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EFBE7E-5385-BE4A-AECD-BF06272C9E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00BC8-6157-5443-B617-197BBFC8EE67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61997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Textmasterformate durch Klicken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58BD188-D361-6D48-B887-8665110C0D8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0AB72F1-46D5-C343-AC3C-72BD49FA285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5EFBE7E-5385-BE4A-AECD-BF06272C9E5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0565490-3E9E-C24F-AEDB-BD0FD05738AF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de.wikipedia.org/wiki/Bild:Pneumokokken.jpg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menshealth.de/health/herz-leber-nieren-co/das-macht-das-atmen-schwer.27177.htm?skip=8#oben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menshealth.de/health/herz-leber-nieren-co/das-macht-das-atmen-schwer.27177.htm?skip=11#oben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menshealth.de/health/herz-leber-nieren-co/das-macht-das-atmen-schwer.27177.htm?skip=10#oben" TargetMode="Externa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pload.wikimedia.org/wikipedia/commons/f/f5/Mycobacterium_tuberculosis_8438_lores.jpg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4"/>
          <p:cNvSpPr>
            <a:spLocks noChangeArrowheads="1"/>
          </p:cNvSpPr>
          <p:nvPr/>
        </p:nvSpPr>
        <p:spPr bwMode="auto">
          <a:xfrm>
            <a:off x="457200" y="404813"/>
            <a:ext cx="8229600" cy="5832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7200" dirty="0" smtClean="0">
                <a:solidFill>
                  <a:srgbClr val="003366"/>
                </a:solidFill>
                <a:latin typeface="Arial Black" charset="0"/>
              </a:rPr>
              <a:t>Lungs</a:t>
            </a:r>
            <a:br>
              <a:rPr lang="en-US" altLang="de-DE" sz="7200" dirty="0" smtClean="0">
                <a:solidFill>
                  <a:srgbClr val="003366"/>
                </a:solidFill>
                <a:latin typeface="Arial Black" charset="0"/>
              </a:rPr>
            </a:br>
            <a:r>
              <a:rPr lang="en-US" altLang="de-DE" sz="7200" dirty="0" smtClean="0">
                <a:solidFill>
                  <a:srgbClr val="003366"/>
                </a:solidFill>
                <a:latin typeface="Arial Black" charset="0"/>
              </a:rPr>
              <a:t>Bronchial Tubes</a:t>
            </a:r>
            <a:endParaRPr lang="en-US" altLang="de-DE" sz="72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2"/>
          <p:cNvSpPr>
            <a:spLocks noChangeArrowheads="1"/>
          </p:cNvSpPr>
          <p:nvPr/>
        </p:nvSpPr>
        <p:spPr bwMode="auto">
          <a:xfrm>
            <a:off x="457200" y="158750"/>
            <a:ext cx="8229600" cy="533400"/>
          </a:xfrm>
          <a:prstGeom prst="roundRect">
            <a:avLst>
              <a:gd name="adj" fmla="val 16667"/>
            </a:avLst>
          </a:prstGeom>
          <a:solidFill>
            <a:srgbClr val="FCFAA2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Pneumokokken</a:t>
            </a:r>
            <a:endParaRPr lang="de-AT" altLang="de-DE" sz="240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26626" name="Picture 3" descr="Streptococcus pneumoniae">
            <a:hlinkClick r:id="rId2" tooltip="Streptococcus pneumoniae"/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513" y="-26988"/>
            <a:ext cx="9217026" cy="6856413"/>
          </a:xfrm>
        </p:spPr>
      </p:pic>
      <p:sp>
        <p:nvSpPr>
          <p:cNvPr id="26627" name="AutoShape 4"/>
          <p:cNvSpPr>
            <a:spLocks noChangeArrowheads="1"/>
          </p:cNvSpPr>
          <p:nvPr/>
        </p:nvSpPr>
        <p:spPr bwMode="auto">
          <a:xfrm>
            <a:off x="539750" y="3746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P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neumococci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de-DE" altLang="de-DE">
              <a:ea typeface="ＭＳ Ｐゴシック" charset="-128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de-DE" altLang="de-DE">
              <a:ea typeface="ＭＳ Ｐゴシック" charset="-128"/>
            </a:endParaRPr>
          </a:p>
        </p:txBody>
      </p:sp>
      <p:pic>
        <p:nvPicPr>
          <p:cNvPr id="27651" name="Picture 4" descr="Arztgespräch 002"/>
          <p:cNvPicPr>
            <a:picLocks noChangeAspect="1" noChangeArrowheads="1"/>
          </p:cNvPicPr>
          <p:nvPr/>
        </p:nvPicPr>
        <p:blipFill>
          <a:blip r:embed="rId2">
            <a:lum bright="16000" contras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930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2" name="AutoShape 5"/>
          <p:cNvSpPr>
            <a:spLocks noChangeArrowheads="1"/>
          </p:cNvSpPr>
          <p:nvPr/>
        </p:nvSpPr>
        <p:spPr bwMode="auto">
          <a:xfrm>
            <a:off x="323850" y="115888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Iatrogenic-induced Fear of Death</a:t>
            </a:r>
            <a:endParaRPr lang="en-US" alt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Bild 2" descr="Lungenrundherd 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988" y="-26035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250825" y="333375"/>
            <a:ext cx="64817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AT" altLang="de-DE" sz="1800">
                <a:solidFill>
                  <a:srgbClr val="FF0000"/>
                </a:solidFill>
                <a:latin typeface="Tahoma" charset="0"/>
              </a:rPr>
              <a:t>21/2 bruster 3B</a:t>
            </a:r>
          </a:p>
        </p:txBody>
      </p:sp>
      <p:sp>
        <p:nvSpPr>
          <p:cNvPr id="28675" name="AutoShape 4"/>
          <p:cNvSpPr>
            <a:spLocks noChangeArrowheads="1"/>
          </p:cNvSpPr>
          <p:nvPr/>
        </p:nvSpPr>
        <p:spPr bwMode="auto">
          <a:xfrm>
            <a:off x="395288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 dirty="0" smtClean="0">
                <a:solidFill>
                  <a:srgbClr val="003366"/>
                </a:solidFill>
                <a:latin typeface="Arial Black" charset="0"/>
              </a:rPr>
              <a:t>CT</a:t>
            </a:r>
            <a:r>
              <a:rPr lang="de-AT" altLang="de-DE" sz="2400" dirty="0">
                <a:solidFill>
                  <a:srgbClr val="003366"/>
                </a:solidFill>
                <a:latin typeface="Arial Black" charset="0"/>
              </a:rPr>
              <a:t>: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A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lveolar Adeno-ca</a:t>
            </a:r>
            <a:endParaRPr lang="en-US" alt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3"/>
          <p:cNvSpPr txBox="1">
            <a:spLocks noChangeArrowheads="1"/>
          </p:cNvSpPr>
          <p:nvPr/>
        </p:nvSpPr>
        <p:spPr bwMode="auto">
          <a:xfrm>
            <a:off x="250825" y="333375"/>
            <a:ext cx="64817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AT" altLang="de-DE" sz="1800">
                <a:solidFill>
                  <a:srgbClr val="FF0000"/>
                </a:solidFill>
                <a:latin typeface="Tahoma" charset="0"/>
              </a:rPr>
              <a:t>22/2 heidenreich 3B</a:t>
            </a:r>
          </a:p>
        </p:txBody>
      </p:sp>
      <p:sp>
        <p:nvSpPr>
          <p:cNvPr id="29698" name="AutoShape 4"/>
          <p:cNvSpPr>
            <a:spLocks noChangeArrowheads="1"/>
          </p:cNvSpPr>
          <p:nvPr/>
        </p:nvSpPr>
        <p:spPr bwMode="auto">
          <a:xfrm>
            <a:off x="323850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Pulmonary Round Foci</a:t>
            </a:r>
            <a:endParaRPr lang="en-US" altLang="de-DE" sz="1800" dirty="0"/>
          </a:p>
        </p:txBody>
      </p:sp>
      <p:pic>
        <p:nvPicPr>
          <p:cNvPr id="29699" name="Picture 7" descr="Lungenmetastasen">
            <a:hlinkClick r:id="rId2"/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650" y="981075"/>
            <a:ext cx="7632700" cy="57261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U44700-005-f01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004888"/>
            <a:ext cx="9144000" cy="5853112"/>
          </a:xfrm>
          <a:noFill/>
        </p:spPr>
      </p:pic>
      <p:sp>
        <p:nvSpPr>
          <p:cNvPr id="30722" name="AutoShape 8"/>
          <p:cNvSpPr>
            <a:spLocks noChangeArrowheads="1"/>
          </p:cNvSpPr>
          <p:nvPr/>
        </p:nvSpPr>
        <p:spPr bwMode="auto">
          <a:xfrm>
            <a:off x="323850" y="115888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Pulmonary Emphysema</a:t>
            </a:r>
            <a:endParaRPr lang="en-US" altLang="de-DE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Bild 1" descr="149 Lunge Überblick.p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1027113"/>
            <a:ext cx="6553200" cy="581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AutoShape 3"/>
          <p:cNvSpPr>
            <a:spLocks noChangeArrowheads="1"/>
          </p:cNvSpPr>
          <p:nvPr/>
        </p:nvSpPr>
        <p:spPr bwMode="auto">
          <a:xfrm>
            <a:off x="374650" y="2952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Bronchial Tubes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2"/>
          <p:cNvSpPr txBox="1">
            <a:spLocks noChangeArrowheads="1"/>
          </p:cNvSpPr>
          <p:nvPr/>
        </p:nvSpPr>
        <p:spPr bwMode="auto">
          <a:xfrm>
            <a:off x="250825" y="333375"/>
            <a:ext cx="64817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AT" altLang="de-DE" sz="1800">
                <a:solidFill>
                  <a:srgbClr val="FF0000"/>
                </a:solidFill>
                <a:latin typeface="Tahoma" charset="0"/>
              </a:rPr>
              <a:t>22/2 heidenreich 3B</a:t>
            </a:r>
          </a:p>
        </p:txBody>
      </p:sp>
      <p:sp>
        <p:nvSpPr>
          <p:cNvPr id="31746" name="AutoShape 3"/>
          <p:cNvSpPr>
            <a:spLocks noChangeArrowheads="1"/>
          </p:cNvSpPr>
          <p:nvPr/>
        </p:nvSpPr>
        <p:spPr bwMode="auto">
          <a:xfrm>
            <a:off x="323850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Tumor 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at the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Bronchial Branch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31747" name="Picture 7" descr="Tumor im rechten Hauptbronchu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175" y="981075"/>
            <a:ext cx="6792913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2"/>
          <p:cNvSpPr txBox="1">
            <a:spLocks noChangeArrowheads="1"/>
          </p:cNvSpPr>
          <p:nvPr/>
        </p:nvSpPr>
        <p:spPr bwMode="auto">
          <a:xfrm>
            <a:off x="250825" y="333375"/>
            <a:ext cx="64817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AT" altLang="de-DE" sz="1800">
                <a:solidFill>
                  <a:srgbClr val="FF0000"/>
                </a:solidFill>
                <a:latin typeface="Tahoma" charset="0"/>
              </a:rPr>
              <a:t>22/2 heidenreich 3B</a:t>
            </a:r>
          </a:p>
        </p:txBody>
      </p:sp>
      <p:sp>
        <p:nvSpPr>
          <p:cNvPr id="32770" name="AutoShape 3"/>
          <p:cNvSpPr>
            <a:spLocks noChangeArrowheads="1"/>
          </p:cNvSpPr>
          <p:nvPr/>
        </p:nvSpPr>
        <p:spPr bwMode="auto">
          <a:xfrm>
            <a:off x="323850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Tumor in the Trachea</a:t>
            </a:r>
            <a:endParaRPr lang="en-US" altLang="de-DE" sz="1800" dirty="0"/>
          </a:p>
        </p:txBody>
      </p:sp>
      <p:pic>
        <p:nvPicPr>
          <p:cNvPr id="32771" name="Picture 7" descr="Tumor in der Luftröhre">
            <a:hlinkClick r:id="rId2"/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1550" y="908050"/>
            <a:ext cx="7416800" cy="59039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feld 4"/>
          <p:cNvSpPr txBox="1">
            <a:spLocks noChangeArrowheads="1"/>
          </p:cNvSpPr>
          <p:nvPr/>
        </p:nvSpPr>
        <p:spPr bwMode="auto">
          <a:xfrm>
            <a:off x="714375" y="1536244"/>
            <a:ext cx="842962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8000" dirty="0" smtClean="0">
                <a:solidFill>
                  <a:schemeClr val="bg1"/>
                </a:solidFill>
              </a:rPr>
              <a:t>Man, bronchial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8000" dirty="0" smtClean="0">
                <a:solidFill>
                  <a:schemeClr val="bg1"/>
                </a:solidFill>
              </a:rPr>
              <a:t>t</a:t>
            </a:r>
            <a:r>
              <a:rPr lang="en-US" altLang="de-DE" sz="8000" dirty="0" smtClean="0">
                <a:solidFill>
                  <a:schemeClr val="bg1"/>
                </a:solidFill>
              </a:rPr>
              <a:t>ubes diagnosed as sarcoidosis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6000" dirty="0">
              <a:solidFill>
                <a:srgbClr val="FF0000"/>
              </a:solidFill>
            </a:endParaRPr>
          </a:p>
        </p:txBody>
      </p:sp>
      <p:sp>
        <p:nvSpPr>
          <p:cNvPr id="33794" name="Foliennummernplatzhalt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AEB65B-7055-AC4D-9FE4-2560E663EBB9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de-DE" altLang="de-DE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1BCF76-45E0-BB4C-AC11-0C92955EE578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de-DE" altLang="de-DE" sz="140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029493" y="875507"/>
            <a:ext cx="7002463" cy="525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Bild 1" descr="149 Lunge Überblick.p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1027113"/>
            <a:ext cx="6553200" cy="581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AutoShape 3"/>
          <p:cNvSpPr>
            <a:spLocks noChangeArrowheads="1"/>
          </p:cNvSpPr>
          <p:nvPr/>
        </p:nvSpPr>
        <p:spPr bwMode="auto">
          <a:xfrm>
            <a:off x="374650" y="2952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Lungs Overview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22 Heidenreich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900" y="63500"/>
            <a:ext cx="8964613" cy="6724650"/>
          </a:xfrm>
          <a:noFill/>
        </p:spPr>
      </p:pic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250825" y="333375"/>
            <a:ext cx="64817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AT" altLang="de-DE" sz="1800">
                <a:solidFill>
                  <a:srgbClr val="FF0000"/>
                </a:solidFill>
                <a:latin typeface="Tahoma" charset="0"/>
              </a:rPr>
              <a:t>22/2 heidenreich 3B</a:t>
            </a:r>
          </a:p>
        </p:txBody>
      </p:sp>
      <p:sp>
        <p:nvSpPr>
          <p:cNvPr id="35843" name="AutoShape 4"/>
          <p:cNvSpPr>
            <a:spLocks noChangeArrowheads="1"/>
          </p:cNvSpPr>
          <p:nvPr/>
        </p:nvSpPr>
        <p:spPr bwMode="auto">
          <a:xfrm>
            <a:off x="323850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Lungenrundherd</a:t>
            </a:r>
            <a:endParaRPr lang="de-AT" altLang="de-DE" sz="1800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AutoShape 3"/>
          <p:cNvSpPr>
            <a:spLocks noChangeArrowheads="1"/>
          </p:cNvSpPr>
          <p:nvPr/>
        </p:nvSpPr>
        <p:spPr bwMode="auto">
          <a:xfrm>
            <a:off x="360363" y="428625"/>
            <a:ext cx="8229600" cy="11287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Orthodox Medicine, X-ray: “Suspected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Sarcoidosis” Territorial-Fear Conflict Resolved  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35846" name="Gerade Verbindung mit Pfeil 6"/>
          <p:cNvCxnSpPr>
            <a:cxnSpLocks noChangeShapeType="1"/>
          </p:cNvCxnSpPr>
          <p:nvPr/>
        </p:nvCxnSpPr>
        <p:spPr bwMode="auto">
          <a:xfrm>
            <a:off x="365125" y="3933825"/>
            <a:ext cx="720725" cy="35877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7" name="Gerade Verbindung mit Pfeil 7"/>
          <p:cNvCxnSpPr>
            <a:cxnSpLocks noChangeShapeType="1"/>
          </p:cNvCxnSpPr>
          <p:nvPr/>
        </p:nvCxnSpPr>
        <p:spPr bwMode="auto">
          <a:xfrm flipH="1" flipV="1">
            <a:off x="3702050" y="4902200"/>
            <a:ext cx="1085850" cy="182563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8" name="Gerade Verbindung mit Pfeil 9"/>
          <p:cNvCxnSpPr>
            <a:cxnSpLocks noChangeShapeType="1"/>
          </p:cNvCxnSpPr>
          <p:nvPr/>
        </p:nvCxnSpPr>
        <p:spPr bwMode="auto">
          <a:xfrm flipH="1">
            <a:off x="2795588" y="2638425"/>
            <a:ext cx="47625" cy="862013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9" name="Gerade Verbindung mit Pfeil 11"/>
          <p:cNvCxnSpPr>
            <a:cxnSpLocks noChangeShapeType="1"/>
          </p:cNvCxnSpPr>
          <p:nvPr/>
        </p:nvCxnSpPr>
        <p:spPr bwMode="auto">
          <a:xfrm flipV="1">
            <a:off x="2266950" y="5805488"/>
            <a:ext cx="144463" cy="93662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4"/>
          <p:cNvSpPr>
            <a:spLocks noChangeArrowheads="1"/>
          </p:cNvSpPr>
          <p:nvPr/>
        </p:nvSpPr>
        <p:spPr bwMode="auto">
          <a:xfrm>
            <a:off x="107504" y="260350"/>
            <a:ext cx="8928992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Bronchial Tubes, Bronchial Musculature, Goblet Cells</a:t>
            </a:r>
            <a:endParaRPr lang="en-US" altLang="de-DE" sz="1800" dirty="0"/>
          </a:p>
        </p:txBody>
      </p:sp>
      <p:pic>
        <p:nvPicPr>
          <p:cNvPr id="17410" name="Inhaltsplatzhalter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87650" y="968375"/>
            <a:ext cx="3224213" cy="570071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Bild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387350"/>
            <a:ext cx="6078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2"/>
          <p:cNvSpPr>
            <a:spLocks noChangeArrowheads="1"/>
          </p:cNvSpPr>
          <p:nvPr/>
        </p:nvSpPr>
        <p:spPr bwMode="auto">
          <a:xfrm>
            <a:off x="169863" y="228600"/>
            <a:ext cx="879475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Cerebral Cortex </a:t>
            </a:r>
            <a:r>
              <a:rPr lang="de-DE" altLang="de-DE" sz="2400" dirty="0" smtClean="0">
                <a:solidFill>
                  <a:srgbClr val="003366"/>
                </a:solidFill>
                <a:latin typeface="Arial Black" charset="0"/>
              </a:rPr>
              <a:t>– 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Bronchial Musculature</a:t>
            </a:r>
            <a:r>
              <a:rPr lang="de-DE" altLang="de-DE" sz="2400" dirty="0" smtClean="0">
                <a:solidFill>
                  <a:srgbClr val="003366"/>
                </a:solidFill>
                <a:latin typeface="Arial Black" charset="0"/>
              </a:rPr>
              <a:t>,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Mucosa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18436" name="Gerade Verbindung mit Pfeil 2"/>
          <p:cNvCxnSpPr>
            <a:cxnSpLocks noChangeShapeType="1"/>
          </p:cNvCxnSpPr>
          <p:nvPr/>
        </p:nvCxnSpPr>
        <p:spPr bwMode="auto">
          <a:xfrm flipH="1">
            <a:off x="6011863" y="1412875"/>
            <a:ext cx="1152525" cy="503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7" name="Gerade Verbindung mit Pfeil 8"/>
          <p:cNvCxnSpPr>
            <a:cxnSpLocks noChangeShapeType="1"/>
          </p:cNvCxnSpPr>
          <p:nvPr/>
        </p:nvCxnSpPr>
        <p:spPr bwMode="auto">
          <a:xfrm flipH="1" flipV="1">
            <a:off x="6257925" y="2565400"/>
            <a:ext cx="1409700" cy="503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Bild 2" descr="Bronchie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3363" y="625475"/>
            <a:ext cx="6308725" cy="741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AutoShape 4"/>
          <p:cNvSpPr>
            <a:spLocks noChangeArrowheads="1"/>
          </p:cNvSpPr>
          <p:nvPr/>
        </p:nvSpPr>
        <p:spPr bwMode="auto">
          <a:xfrm>
            <a:off x="107504" y="260350"/>
            <a:ext cx="8928992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CT: Bronchial Tubes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,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Bronchial Musculature Active</a:t>
            </a:r>
            <a:endParaRPr lang="en-US" altLang="de-DE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rgbClr val="FCFAA2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Mittelohr und Tuba eustachii - Stammhirn</a:t>
            </a:r>
          </a:p>
        </p:txBody>
      </p:sp>
      <p:pic>
        <p:nvPicPr>
          <p:cNvPr id="21506" name="Bild 1" descr="Stammhir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36663" y="-122238"/>
            <a:ext cx="12145963" cy="859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468313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Brain Stem – Alveoli, Goblet Cells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21508" name="Gerade Verbindung mit Pfeil 4"/>
          <p:cNvCxnSpPr>
            <a:cxnSpLocks noChangeShapeType="1"/>
          </p:cNvCxnSpPr>
          <p:nvPr/>
        </p:nvCxnSpPr>
        <p:spPr bwMode="auto">
          <a:xfrm flipH="1">
            <a:off x="5003800" y="2349500"/>
            <a:ext cx="1728788" cy="1000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09" name="Gerade Verbindung mit Pfeil 6"/>
          <p:cNvCxnSpPr>
            <a:cxnSpLocks noChangeShapeType="1"/>
          </p:cNvCxnSpPr>
          <p:nvPr/>
        </p:nvCxnSpPr>
        <p:spPr bwMode="auto">
          <a:xfrm>
            <a:off x="1979613" y="2276475"/>
            <a:ext cx="1655762" cy="1081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AutoShape 4"/>
          <p:cNvSpPr>
            <a:spLocks noChangeArrowheads="1"/>
          </p:cNvSpPr>
          <p:nvPr/>
        </p:nvSpPr>
        <p:spPr bwMode="auto">
          <a:xfrm>
            <a:off x="395288" y="2603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CT: Alveoli,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Recurring Conflict</a:t>
            </a:r>
            <a:endParaRPr lang="en-US" altLang="de-DE" sz="1800" dirty="0"/>
          </a:p>
        </p:txBody>
      </p:sp>
      <p:pic>
        <p:nvPicPr>
          <p:cNvPr id="23554" name="Bild 1" descr="Alveolen al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8425" y="1019175"/>
            <a:ext cx="6875463" cy="651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AutoShape 4"/>
          <p:cNvSpPr>
            <a:spLocks noChangeArrowheads="1"/>
          </p:cNvSpPr>
          <p:nvPr/>
        </p:nvSpPr>
        <p:spPr bwMode="auto">
          <a:xfrm>
            <a:off x="395288" y="2603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Pulmonary Embolism</a:t>
            </a:r>
            <a:endParaRPr lang="en-US" altLang="de-DE" sz="1800" dirty="0"/>
          </a:p>
        </p:txBody>
      </p:sp>
      <p:pic>
        <p:nvPicPr>
          <p:cNvPr id="24578" name="Bild 2" descr="114 Herzkranzgefäße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38" y="1052513"/>
            <a:ext cx="4159250" cy="576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6" descr="Bild:Mycobacterium tuberculosis 8438 lore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906463"/>
            <a:ext cx="8280400" cy="561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AutoShape 9"/>
          <p:cNvSpPr>
            <a:spLocks noChangeArrowheads="1"/>
          </p:cNvSpPr>
          <p:nvPr/>
        </p:nvSpPr>
        <p:spPr bwMode="auto">
          <a:xfrm>
            <a:off x="323850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Tubercle Bacteria</a:t>
            </a:r>
            <a:endParaRPr lang="en-US" alt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</Words>
  <Application>Microsoft Office PowerPoint</Application>
  <PresentationFormat>Bildschirmpräsentation (4:3)</PresentationFormat>
  <Paragraphs>34</Paragraphs>
  <Slides>20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6" baseType="lpstr">
      <vt:lpstr>ＭＳ Ｐゴシック</vt:lpstr>
      <vt:lpstr>Arial</vt:lpstr>
      <vt:lpstr>Arial Black</vt:lpstr>
      <vt:lpstr>Tahoma</vt:lpstr>
      <vt:lpstr>Times New Roman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Andrew Schlademan</cp:lastModifiedBy>
  <cp:revision>5</cp:revision>
  <dcterms:created xsi:type="dcterms:W3CDTF">2019-09-27T08:33:04Z</dcterms:created>
  <dcterms:modified xsi:type="dcterms:W3CDTF">2019-09-30T14:11:49Z</dcterms:modified>
</cp:coreProperties>
</file>