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39" r:id="rId2"/>
    <p:sldId id="642" r:id="rId3"/>
    <p:sldId id="640" r:id="rId4"/>
    <p:sldId id="645" r:id="rId5"/>
    <p:sldId id="625" r:id="rId6"/>
    <p:sldId id="643" r:id="rId7"/>
    <p:sldId id="660" r:id="rId8"/>
    <p:sldId id="661" r:id="rId9"/>
    <p:sldId id="662" r:id="rId10"/>
    <p:sldId id="663" r:id="rId11"/>
    <p:sldId id="664" r:id="rId12"/>
    <p:sldId id="665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16" r:id="rId23"/>
    <p:sldId id="641" r:id="rId24"/>
    <p:sldId id="646" r:id="rId25"/>
    <p:sldId id="648" r:id="rId26"/>
    <p:sldId id="651" r:id="rId27"/>
    <p:sldId id="652" r:id="rId28"/>
    <p:sldId id="654" r:id="rId29"/>
    <p:sldId id="653" r:id="rId30"/>
    <p:sldId id="644" r:id="rId31"/>
    <p:sldId id="655" r:id="rId32"/>
    <p:sldId id="657" r:id="rId33"/>
    <p:sldId id="656" r:id="rId34"/>
    <p:sldId id="658" r:id="rId35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ADC1121F-5D1F-AE47-8B88-C7D63EB605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DCD93139-02E3-9442-9E81-9A44873ADD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1B63A7AE-4DF3-0345-BE65-73084D9112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F4FB74A1-2689-964A-B0AF-0D9F7C6593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C0C2F413-8813-EF42-8A31-DD6AB8B1675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3449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F1AA388-400B-DD4C-A270-84F23C2E05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C9D3B47-8FAA-6F4B-87E5-3EF2CFA299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51BCB21D-FB42-EE4B-9CEC-DD855E0A2C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1408E974-8C16-7042-ACCD-28E4430977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473DD40D-8077-CC4E-AAC0-50CCF361C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9C5B3C6-2C06-3943-9873-E16A3936725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32411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602CFEB-5160-5141-8120-2B99BD265B59}" type="slidenum">
              <a:rPr lang="de-AT" altLang="de-DE"/>
              <a:pPr>
                <a:spcBef>
                  <a:spcPct val="0"/>
                </a:spcBef>
              </a:pPr>
              <a:t>22</a:t>
            </a:fld>
            <a:endParaRPr lang="de-AT" altLang="de-DE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41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25DC-9ACD-3F4D-9567-DC3756B12CD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637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E059-8DAC-3949-9D77-797455ACC29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1853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47C5-F274-C147-B35F-14BC51988FB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51894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D8EED-B1BC-A94A-B5E4-578A604BDE2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8223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C2AA-38C8-C546-81C2-DACE409DA5F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3470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CECF5-C3EF-5548-9EDC-990030BBF45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6548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2029B-8862-9B4B-B672-44D1504AEAA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8156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4649-F235-B64A-B2DF-D7924FF328E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8278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D6470-956E-3F40-827F-AE5F7F4D0B3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9419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BE06-5D3E-2F4A-A9C2-F8D1C746632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175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7C94-2B6F-2248-A65B-498625A4163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817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A0827-ED55-FD46-823B-D6DD681CF20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0057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7B1AE4-B7A7-934E-B30A-955A289A93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6C9EE2-6035-944A-896D-822AE25657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D3C654-EE00-374A-B6BF-6745ADB983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2EB32AE-EA03-FE45-8919-5BC8C6B82A9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2525252525C3%2525252525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3/3c/Kaposi's_Sarcoma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ermis.net/bilder/CD012/550px/img0076.jpg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ermis.net/bilder/CD197/550px/img0026.jp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e.wikipedia.org/wiki/Bild:Tuberculosis-x-ray-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Blood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Blood Vessels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-Virus in einer lebenden Zell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2550" y="-1395413"/>
            <a:ext cx="9263063" cy="88566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>
                <a:solidFill>
                  <a:srgbClr val="003366"/>
                </a:solidFill>
                <a:latin typeface="Arial Black" charset="0"/>
              </a:rPr>
              <a:t>ANIMATION – 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HIV-Virus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1691680" y="762000"/>
            <a:ext cx="589616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400" dirty="0">
                <a:solidFill>
                  <a:schemeClr val="bg1"/>
                </a:solidFill>
                <a:latin typeface="Arial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4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4400" dirty="0" smtClean="0">
                <a:solidFill>
                  <a:schemeClr val="bg1"/>
                </a:solidFill>
                <a:latin typeface="Arial" charset="0"/>
              </a:rPr>
              <a:t>“The </a:t>
            </a:r>
            <a:r>
              <a:rPr lang="en-US" altLang="de-DE" sz="4400" dirty="0">
                <a:solidFill>
                  <a:schemeClr val="bg1"/>
                </a:solidFill>
                <a:latin typeface="Arial" charset="0"/>
              </a:rPr>
              <a:t>prevailing </a:t>
            </a:r>
            <a:r>
              <a:rPr lang="en-US" altLang="de-DE" sz="4400" dirty="0" smtClean="0">
                <a:solidFill>
                  <a:schemeClr val="bg1"/>
                </a:solidFill>
                <a:latin typeface="Arial" charset="0"/>
              </a:rPr>
              <a:t>opinion</a:t>
            </a:r>
            <a:endParaRPr lang="en-US" altLang="de-DE" sz="4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4400" dirty="0">
                <a:solidFill>
                  <a:schemeClr val="bg1"/>
                </a:solidFill>
                <a:latin typeface="Arial" charset="0"/>
              </a:rPr>
              <a:t>of medical </a:t>
            </a:r>
            <a:r>
              <a:rPr lang="en-US" altLang="de-DE" sz="4400" dirty="0" smtClean="0">
                <a:solidFill>
                  <a:schemeClr val="bg1"/>
                </a:solidFill>
                <a:latin typeface="Arial" charset="0"/>
              </a:rPr>
              <a:t>science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4400" dirty="0">
                <a:solidFill>
                  <a:schemeClr val="bg1"/>
                </a:solidFill>
                <a:latin typeface="Arial" charset="0"/>
              </a:rPr>
              <a:t>assumes that it </a:t>
            </a:r>
            <a:r>
              <a:rPr lang="en-US" altLang="de-DE" sz="4400" dirty="0" smtClean="0">
                <a:solidFill>
                  <a:schemeClr val="bg1"/>
                </a:solidFill>
                <a:latin typeface="Arial" charset="0"/>
              </a:rPr>
              <a:t>is 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4400" dirty="0" smtClean="0">
                <a:solidFill>
                  <a:schemeClr val="bg1"/>
                </a:solidFill>
                <a:latin typeface="Arial" charset="0"/>
              </a:rPr>
              <a:t>infectious disease!”</a:t>
            </a:r>
            <a:endParaRPr lang="en-US" altLang="de-DE" sz="4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6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German Ministry of Health on AIDS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1478845" y="1484784"/>
            <a:ext cx="618630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"Of course, the HIV virus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600" dirty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onsidered to </a:t>
            </a:r>
            <a:r>
              <a:rPr lang="en-US" altLang="de-DE" sz="3600" dirty="0">
                <a:solidFill>
                  <a:schemeClr val="bg1"/>
                </a:solidFill>
                <a:latin typeface="Arial" charset="0"/>
              </a:rPr>
              <a:t>be </a:t>
            </a: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scientifically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proven by the international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scientific consensus!"</a:t>
            </a:r>
            <a:endParaRPr lang="de-AT" altLang="de-DE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0" name="AutoShape 5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German Minister of Health 2004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ild:Kaposi's Sarcoma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263" y="1108075"/>
            <a:ext cx="8027987" cy="53451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AutoShape 1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Kaposi’s Sarcoma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ocalisation: Gingiva&#10;Diagnose: AIDS-related Complex&#10;Kaposi-Sarkom&#10;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82663"/>
            <a:ext cx="9144000" cy="59023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9698" name="AutoShape 1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Kaposi’s Sarcoma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localisation: Füße&#10;Diagnose: Kaposi-Sarkom&#10;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" y="1425575"/>
            <a:ext cx="9072563" cy="5459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0722" name="AutoShape 1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Kaposi’s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Sarcoma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Röntgenbild der Lungen bei fortgeschrittener Lungentuberkulose mit beidseitigen Infiltraten (weiße Dreiecke) und einer Kaverne (schwarze Pfeile) im rechten Oberlappen">
            <a:hlinkClick r:id="rId2" tooltip="Röntgenbild der Lungen bei fortgeschrittener Lungentuberkulose mit beidseitigen Infiltraten (weiße Dreiecke) und einer Kaverne (schwarze Pfeile) im rechten Oberlappe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71613"/>
            <a:ext cx="9144000" cy="70707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1746" name="AutoShape 14"/>
          <p:cNvSpPr>
            <a:spLocks noChangeArrowheads="1"/>
          </p:cNvSpPr>
          <p:nvPr/>
        </p:nvSpPr>
        <p:spPr bwMode="auto">
          <a:xfrm>
            <a:off x="457200" y="228600"/>
            <a:ext cx="8229600" cy="1040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Pulmonary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Tuberculosis – Due to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F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ear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of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Death Conflict from an AIDS Diagnosis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onntag, 2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68575"/>
            <a:ext cx="9144000" cy="26400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2770" name="AutoShape 14"/>
          <p:cNvSpPr>
            <a:spLocks noChangeArrowheads="1"/>
          </p:cNvSpPr>
          <p:nvPr/>
        </p:nvSpPr>
        <p:spPr bwMode="auto">
          <a:xfrm>
            <a:off x="457200" y="228600"/>
            <a:ext cx="8229600" cy="2192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AIDS Test Package Instructions: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The test is not proof of antibodies, a negative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test result does not exclude contact, a positive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result does not prove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someone has AIDS.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The AIDS test does not work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!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0" y="1658153"/>
            <a:ext cx="88582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61925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61925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6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619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619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9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9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9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9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i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3600" i="1" dirty="0" smtClean="0">
                <a:solidFill>
                  <a:schemeClr val="bg1"/>
                </a:solidFill>
                <a:latin typeface="Arial" charset="0"/>
              </a:rPr>
              <a:t>“HIV-Antibody Test” by Abbott</a:t>
            </a:r>
            <a:r>
              <a:rPr lang="en-GB" altLang="de-DE" sz="3600" i="1" dirty="0" smtClean="0">
                <a:solidFill>
                  <a:schemeClr val="bg1"/>
                </a:solidFill>
                <a:latin typeface="Arial" charset="0"/>
              </a:rPr>
              <a:t>:</a:t>
            </a:r>
            <a:endParaRPr lang="de-AT" altLang="de-DE" sz="360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3600" i="1" dirty="0">
                <a:solidFill>
                  <a:schemeClr val="bg1"/>
                </a:solidFill>
                <a:latin typeface="Arial" charset="0"/>
              </a:rPr>
              <a:t>	</a:t>
            </a:r>
            <a:endParaRPr lang="de-AT" altLang="de-DE" sz="360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There is </a:t>
            </a:r>
            <a:r>
              <a:rPr lang="en-US" altLang="de-DE" sz="3600" dirty="0">
                <a:solidFill>
                  <a:schemeClr val="bg1"/>
                </a:solidFill>
                <a:latin typeface="Arial" charset="0"/>
              </a:rPr>
              <a:t>no </a:t>
            </a: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standard presently</a:t>
            </a:r>
            <a:endParaRPr lang="en-US" altLang="de-DE" sz="3600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recognized for </a:t>
            </a: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confirming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3600" dirty="0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resence of </a:t>
            </a: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HIV-1 </a:t>
            </a:r>
            <a:r>
              <a:rPr lang="en-US" altLang="de-DE" sz="3600" dirty="0">
                <a:solidFill>
                  <a:schemeClr val="bg1"/>
                </a:solidFill>
                <a:latin typeface="Arial" charset="0"/>
              </a:rPr>
              <a:t>antibodies </a:t>
            </a: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in</a:t>
            </a:r>
            <a:endParaRPr lang="en-US" altLang="de-DE" sz="3600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human blood or the </a:t>
            </a:r>
            <a:r>
              <a:rPr lang="en-US" altLang="de-DE" sz="3600" dirty="0">
                <a:solidFill>
                  <a:schemeClr val="bg1"/>
                </a:solidFill>
                <a:latin typeface="Arial" charset="0"/>
              </a:rPr>
              <a:t>lack </a:t>
            </a:r>
            <a:r>
              <a:rPr lang="en-US" altLang="de-DE" sz="3600" dirty="0" smtClean="0">
                <a:solidFill>
                  <a:schemeClr val="bg1"/>
                </a:solidFill>
                <a:latin typeface="Arial" charset="0"/>
              </a:rPr>
              <a:t>thereof.</a:t>
            </a:r>
            <a:endParaRPr lang="en-US" altLang="de-DE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4" name="AutoShape 1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AIDS Test Package Instructions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IV_Epid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58975"/>
            <a:ext cx="9467850" cy="43815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4818" name="AutoShape 1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The Distribution of AIDS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4" descr="5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-171450"/>
            <a:ext cx="8518525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Red Blood Cells and one White Cell (5000x zoom)</a:t>
            </a:r>
            <a:endParaRPr lang="en-US" altLang="de-DE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Sonntag,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775" y="1141413"/>
            <a:ext cx="57023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5" descr="Sonntag,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2673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592138" y="5554663"/>
            <a:ext cx="800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latin typeface="Arial" charset="0"/>
              </a:rPr>
              <a:t>  Verpackung für Laborpersonal: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latin typeface="Arial" charset="0"/>
              </a:rPr>
              <a:t>„Giftig bei Inhalation, Hautkontakt oder Verschlucken.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latin typeface="Arial" charset="0"/>
              </a:rPr>
              <a:t>  Schutzkleidung tragen!</a:t>
            </a:r>
            <a:r>
              <a:rPr lang="ja-JP" altLang="de-AT" sz="2400">
                <a:latin typeface="Arial" charset="0"/>
              </a:rPr>
              <a:t>“</a:t>
            </a:r>
            <a:endParaRPr lang="de-AT" altLang="de-DE" sz="2400">
              <a:latin typeface="Arial" charset="0"/>
            </a:endParaRPr>
          </a:p>
        </p:txBody>
      </p:sp>
      <p:sp>
        <p:nvSpPr>
          <p:cNvPr id="35844" name="AutoShape 1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AIDS- “Medicine” – AZT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395536" y="549275"/>
            <a:ext cx="829126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  <a:latin typeface="Arial" charset="0"/>
              </a:rPr>
              <a:t>Harrowing result: “It make people sick!”</a:t>
            </a:r>
            <a:endParaRPr lang="de-AT" altLang="ja-JP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  <a:latin typeface="Arial" charset="0"/>
              </a:rPr>
              <a:t>The results were only made public after 2 years!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  <a:latin typeface="Arial" charset="0"/>
              </a:rPr>
              <a:t>Shortly after the publication of the results,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  <a:latin typeface="Arial" charset="0"/>
              </a:rPr>
              <a:t>those responsible were run over at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  <a:latin typeface="Arial" charset="0"/>
              </a:rPr>
              <a:t>Glaxo production facilities</a:t>
            </a:r>
            <a:r>
              <a:rPr lang="de-AT" altLang="de-DE" dirty="0" smtClean="0">
                <a:solidFill>
                  <a:schemeClr val="bg1"/>
                </a:solidFill>
                <a:latin typeface="Arial" charset="0"/>
              </a:rPr>
              <a:t>!</a:t>
            </a:r>
            <a:endParaRPr lang="de-AT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6" name="AutoShape 1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AZT – Study by Glaxo-Smith-Kline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3"/>
          <p:cNvSpPr>
            <a:spLocks noChangeArrowheads="1"/>
          </p:cNvSpPr>
          <p:nvPr/>
        </p:nvSpPr>
        <p:spPr bwMode="auto">
          <a:xfrm>
            <a:off x="325438" y="404813"/>
            <a:ext cx="3670300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Arteries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789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688" y="404813"/>
            <a:ext cx="411956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Arteries</a:t>
            </a:r>
            <a:endParaRPr lang="en-US" altLang="de-DE" sz="1800" dirty="0">
              <a:latin typeface="Arial" charset="0"/>
            </a:endParaRPr>
          </a:p>
        </p:txBody>
      </p:sp>
      <p:pic>
        <p:nvPicPr>
          <p:cNvPr id="3993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443662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Arterial Stenosis </a:t>
            </a:r>
            <a:endParaRPr lang="en-US" altLang="de-DE" sz="1800" dirty="0">
              <a:latin typeface="Arial" charset="0"/>
            </a:endParaRPr>
          </a:p>
        </p:txBody>
      </p:sp>
      <p:pic>
        <p:nvPicPr>
          <p:cNvPr id="4096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5940425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Hemangioma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198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4006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err="1">
                <a:solidFill>
                  <a:srgbClr val="003366"/>
                </a:solidFill>
                <a:latin typeface="Arial Black" charset="0"/>
              </a:rPr>
              <a:t>Hemangioma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3010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63725"/>
            <a:ext cx="82804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Hemangioma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403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1628775"/>
            <a:ext cx="84455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Karl Malden 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Rosacea or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Rhinophyma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5058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384300"/>
            <a:ext cx="781208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Rhinophyma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(Bulbous Nose)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6082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1138" y="1196975"/>
            <a:ext cx="36210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Formation in the Bone Marrow</a:t>
            </a:r>
            <a:endParaRPr lang="en-US" altLang="de-DE" sz="1800" dirty="0">
              <a:latin typeface="Arial" charset="0"/>
            </a:endParaRPr>
          </a:p>
        </p:txBody>
      </p:sp>
      <p:pic>
        <p:nvPicPr>
          <p:cNvPr id="1843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243013"/>
            <a:ext cx="77406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nhaltsplatzhalter 3" descr="rosacea-rhinophym-1_id_79857_2315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846263"/>
            <a:ext cx="8243887" cy="4535487"/>
          </a:xfrm>
        </p:spPr>
      </p:pic>
      <p:sp>
        <p:nvSpPr>
          <p:cNvPr id="47106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Rhinophyma</a:t>
            </a:r>
            <a:r>
              <a:rPr lang="de-AT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(Bulbous Nose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Veins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8130" name="Inhaltsplatzhalt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1127125"/>
            <a:ext cx="2076450" cy="547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Veins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9154" name="Inhaltsplatzhalt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513" y="1143000"/>
            <a:ext cx="4752975" cy="5526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Varicose Veins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50178" name="Inhaltsplatzhalt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1282700"/>
            <a:ext cx="5875337" cy="53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Varicose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Veins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51202" name="Inhaltsplatzhalt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363663"/>
            <a:ext cx="5943600" cy="5233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Red Blood Cells and One White Blood Cell</a:t>
            </a:r>
            <a:endParaRPr lang="en-US" altLang="de-DE" sz="1800" dirty="0">
              <a:latin typeface="Arial" charset="0"/>
            </a:endParaRPr>
          </a:p>
        </p:txBody>
      </p:sp>
      <p:pic>
        <p:nvPicPr>
          <p:cNvPr id="19458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008063"/>
            <a:ext cx="62261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Dark Field Microscope Image</a:t>
            </a:r>
            <a:endParaRPr lang="en-US" altLang="de-DE" sz="1800" dirty="0">
              <a:latin typeface="Arial" charset="0"/>
            </a:endParaRPr>
          </a:p>
        </p:txBody>
      </p:sp>
      <p:pic>
        <p:nvPicPr>
          <p:cNvPr id="2048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34536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Dark Field Microscope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Image</a:t>
            </a:r>
            <a:endParaRPr lang="en-US" altLang="de-DE" sz="1800" dirty="0">
              <a:latin typeface="Arial" charset="0"/>
            </a:endParaRPr>
          </a:p>
        </p:txBody>
      </p:sp>
      <p:pic>
        <p:nvPicPr>
          <p:cNvPr id="2150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3" y="1244600"/>
            <a:ext cx="8001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ids-Virus 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84200"/>
            <a:ext cx="9144000" cy="90535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>
                <a:solidFill>
                  <a:srgbClr val="003366"/>
                </a:solidFill>
                <a:latin typeface="Arial Black" charset="0"/>
              </a:rPr>
              <a:t>ANIMATION – 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HIV Virus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ids-Virus 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>
                <a:solidFill>
                  <a:srgbClr val="003366"/>
                </a:solidFill>
                <a:latin typeface="Arial Black" charset="0"/>
              </a:rPr>
              <a:t>ANIMATION – 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HIV Virus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Bildschirmpräsentation (4:3)</PresentationFormat>
  <Paragraphs>72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11</cp:revision>
  <dcterms:created xsi:type="dcterms:W3CDTF">2019-09-27T08:18:33Z</dcterms:created>
  <dcterms:modified xsi:type="dcterms:W3CDTF">2019-09-30T13:23:38Z</dcterms:modified>
</cp:coreProperties>
</file>