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4" r:id="rId2"/>
    <p:sldId id="262" r:id="rId3"/>
    <p:sldId id="257" r:id="rId4"/>
    <p:sldId id="265" r:id="rId5"/>
    <p:sldId id="267" r:id="rId6"/>
    <p:sldId id="266" r:id="rId7"/>
    <p:sldId id="263" r:id="rId8"/>
    <p:sldId id="277" r:id="rId9"/>
    <p:sldId id="278" r:id="rId10"/>
    <p:sldId id="259" r:id="rId11"/>
    <p:sldId id="260" r:id="rId12"/>
    <p:sldId id="268" r:id="rId13"/>
    <p:sldId id="276" r:id="rId14"/>
    <p:sldId id="256" r:id="rId15"/>
    <p:sldId id="261" r:id="rId16"/>
    <p:sldId id="270" r:id="rId17"/>
    <p:sldId id="258" r:id="rId18"/>
    <p:sldId id="269" r:id="rId19"/>
    <p:sldId id="281" r:id="rId20"/>
    <p:sldId id="271" r:id="rId21"/>
    <p:sldId id="273" r:id="rId22"/>
    <p:sldId id="274" r:id="rId23"/>
    <p:sldId id="275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2"/>
  </p:normalViewPr>
  <p:slideViewPr>
    <p:cSldViewPr>
      <p:cViewPr varScale="1">
        <p:scale>
          <a:sx n="111" d="100"/>
          <a:sy n="111" d="100"/>
        </p:scale>
        <p:origin x="11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B0797-1490-B942-8AE3-398BBCF1253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551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169B3-E9C8-E94F-AD18-EA00884DFD2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6370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2A4CC-D374-9A43-A90D-552D7BD9241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41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C258B-BAF0-A348-A620-43D76109C2C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8056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F5EAD-B2CA-3B49-B28E-80AC71999F9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7112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2C132-E62A-FC4C-B8FD-FC9F28C8409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4610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4B80B-913E-EE4C-AA2A-1DBC169E1E1B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0565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56804-A476-E84E-9BF8-3C069FF51F3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8683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78BCF-F7C5-D844-9C34-C51193A5A95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3251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4DE03-5176-3745-A2FE-CAD9E4A9929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5952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FBED5-8F78-EF41-BFCB-C5019AE7D0F1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4545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D6821-25AE-664B-8CA0-97A5EF24150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3153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6B4909B-3706-0144-9AD3-691BAC5B4F0C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#-1,1,Folie 1" TargetMode="Externa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#-1,1,Folie 1" TargetMode="Externa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f/f0/Antoine_Bechamp.jpg" TargetMode="External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upload.wikimedia.org/wikipedia/commons/4/48/Claude_Bernard_5.jpg" TargetMode="Externa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2/Max_von_Pettenkofer2.jpg" TargetMode="Externa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#-1,1,Folie 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2/Louis_Pasteur.jpg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#-1,1,Folie 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#-1,1,Folie 1" TargetMode="Externa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#-1,1,Folie 1" TargetMode="Externa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upload.wikimedia.org/wikipedia/commons/d/d4/Smallpox_virus.jpg" TargetMode="Externa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Geschichte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>d</a:t>
            </a:r>
            <a:r>
              <a:rPr lang="de-DE" altLang="de-DE" sz="7200" smtClean="0">
                <a:solidFill>
                  <a:srgbClr val="003366"/>
                </a:solidFill>
                <a:latin typeface="Arial Black" charset="0"/>
              </a:rPr>
              <a:t>es</a:t>
            </a:r>
            <a:endParaRPr lang="de-DE" altLang="de-DE" sz="72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Impfens</a:t>
            </a:r>
            <a:endParaRPr lang="de-DE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191000" y="457200"/>
            <a:ext cx="882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2400">
                <a:latin typeface="Trebuchet MS" charset="0"/>
                <a:ea typeface="ＭＳ Ｐゴシック" charset="0"/>
              </a:rPr>
              <a:t>Koch</a:t>
            </a:r>
          </a:p>
        </p:txBody>
      </p:sp>
      <p:pic>
        <p:nvPicPr>
          <p:cNvPr id="7180" name="Picture 1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1052513"/>
            <a:ext cx="7596187" cy="5680075"/>
          </a:xfrm>
        </p:spPr>
      </p:pic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Robert Koch (1843 – 1910)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263" y="1154113"/>
            <a:ext cx="6419850" cy="57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Rudolf Virchow (1821 – 1902)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Bild:Antoine Becham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054100"/>
            <a:ext cx="5472112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Antoine Bechamp (1816 – 1908)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Bild:Claude Bernard 5.jpg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95475" y="1052513"/>
            <a:ext cx="5197475" cy="5732462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 b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Claude Bernard (1813 - 1878)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7950" y="766763"/>
            <a:ext cx="885983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AT" altLang="de-DE" sz="4400">
              <a:solidFill>
                <a:schemeClr val="bg1"/>
              </a:solidFill>
            </a:endParaRPr>
          </a:p>
          <a:p>
            <a:pPr eaLnBrk="1" hangingPunct="1"/>
            <a:endParaRPr lang="de-AT" altLang="de-DE" sz="4400">
              <a:solidFill>
                <a:schemeClr val="bg1"/>
              </a:solidFill>
            </a:endParaRPr>
          </a:p>
          <a:p>
            <a:pPr eaLnBrk="1" hangingPunct="1"/>
            <a:r>
              <a:rPr lang="de-AT" altLang="de-DE" sz="6000">
                <a:solidFill>
                  <a:schemeClr val="bg1"/>
                </a:solidFill>
              </a:rPr>
              <a:t>„Die Mikrobe ist nichts, </a:t>
            </a:r>
          </a:p>
          <a:p>
            <a:pPr eaLnBrk="1" hangingPunct="1"/>
            <a:r>
              <a:rPr lang="de-AT" altLang="de-DE" sz="6000">
                <a:solidFill>
                  <a:schemeClr val="bg1"/>
                </a:solidFill>
              </a:rPr>
              <a:t>  das Milieu in dem sie</a:t>
            </a:r>
          </a:p>
          <a:p>
            <a:pPr eaLnBrk="1" hangingPunct="1"/>
            <a:r>
              <a:rPr lang="de-AT" altLang="de-DE" sz="6000">
                <a:solidFill>
                  <a:schemeClr val="bg1"/>
                </a:solidFill>
              </a:rPr>
              <a:t>  lebt ist alles!</a:t>
            </a:r>
            <a:r>
              <a:rPr lang="ja-JP" altLang="de-AT" sz="6000">
                <a:solidFill>
                  <a:schemeClr val="bg1"/>
                </a:solidFill>
              </a:rPr>
              <a:t>“</a:t>
            </a:r>
            <a:endParaRPr lang="de-AT" altLang="de-DE" sz="6000">
              <a:solidFill>
                <a:schemeClr val="bg1"/>
              </a:solidFill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Claude Bernard – sein berühmter Satz: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689350" y="457200"/>
            <a:ext cx="1890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2400">
                <a:latin typeface="Trebuchet MS" charset="0"/>
                <a:ea typeface="ＭＳ Ｐゴシック" charset="0"/>
              </a:rPr>
              <a:t>Pettenkofer</a:t>
            </a:r>
          </a:p>
        </p:txBody>
      </p:sp>
      <p:pic>
        <p:nvPicPr>
          <p:cNvPr id="9231" name="Picture 15" descr="Bild:Max von Pettenkofer2.jpg">
            <a:hlinkClick r:id="rId3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9488" y="1052513"/>
            <a:ext cx="4625975" cy="58324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Max von Pettenkofer (1813 – 1901)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850" y="-115888"/>
            <a:ext cx="8661400" cy="548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AT" sz="480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endParaRPr lang="de-AT" sz="480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de-AT" sz="4800">
                <a:solidFill>
                  <a:schemeClr val="bg1"/>
                </a:solidFill>
                <a:ea typeface="ＭＳ Ｐゴシック" charset="0"/>
              </a:rPr>
              <a:t>7. 10. 1892 trinkt er vor </a:t>
            </a:r>
          </a:p>
          <a:p>
            <a:pPr>
              <a:defRPr/>
            </a:pPr>
            <a:r>
              <a:rPr lang="de-AT" sz="4800">
                <a:solidFill>
                  <a:schemeClr val="bg1"/>
                </a:solidFill>
                <a:ea typeface="ＭＳ Ｐゴシック" charset="0"/>
              </a:rPr>
              <a:t>Publikum 1 ml Cholerakultur!</a:t>
            </a:r>
          </a:p>
          <a:p>
            <a:pPr>
              <a:defRPr/>
            </a:pPr>
            <a:r>
              <a:rPr lang="de-AT" sz="4800">
                <a:solidFill>
                  <a:schemeClr val="bg1"/>
                </a:solidFill>
                <a:ea typeface="ＭＳ Ｐゴシック" charset="0"/>
              </a:rPr>
              <a:t>(ca. 1 Mio. Cholerabakterien)</a:t>
            </a:r>
          </a:p>
          <a:p>
            <a:pPr>
              <a:defRPr/>
            </a:pPr>
            <a:endParaRPr lang="de-AT" sz="480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de-AT" sz="4800">
                <a:solidFill>
                  <a:schemeClr val="bg1"/>
                </a:solidFill>
                <a:ea typeface="ＭＳ Ｐゴシック" charset="0"/>
              </a:rPr>
              <a:t>und erkrankt  </a:t>
            </a:r>
            <a:r>
              <a:rPr lang="de-AT" sz="6600">
                <a:solidFill>
                  <a:schemeClr val="bg1"/>
                </a:solidFill>
                <a:ea typeface="ＭＳ Ｐゴシック" charset="0"/>
              </a:rPr>
              <a:t>nicht </a:t>
            </a:r>
            <a:r>
              <a:rPr lang="de-AT" sz="4800">
                <a:solidFill>
                  <a:schemeClr val="bg1"/>
                </a:solidFill>
                <a:ea typeface="ＭＳ Ｐゴシック" charset="0"/>
              </a:rPr>
              <a:t>!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 b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Max von Pettenkofer im Alter von 74 Jahren: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002088" y="457200"/>
            <a:ext cx="1262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2400">
                <a:latin typeface="Trebuchet MS" charset="0"/>
                <a:ea typeface="ＭＳ Ｐゴシック" charset="0"/>
              </a:rPr>
              <a:t>Pasteur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Luis Pasteur (1822 – 1895)</a:t>
            </a:r>
          </a:p>
        </p:txBody>
      </p:sp>
      <p:pic>
        <p:nvPicPr>
          <p:cNvPr id="6162" name="Picture 18" descr="Bild:Louis Pasteur.jpg">
            <a:hlinkClick r:id="rId3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050" y="1052513"/>
            <a:ext cx="4735513" cy="5732462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8750" y="1268413"/>
            <a:ext cx="9210675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AT" altLang="de-DE" sz="4800">
                <a:solidFill>
                  <a:schemeClr val="bg1"/>
                </a:solidFill>
              </a:rPr>
              <a:t>Historiker</a:t>
            </a:r>
          </a:p>
          <a:p>
            <a:pPr eaLnBrk="1" hangingPunct="1"/>
            <a:r>
              <a:rPr lang="de-AT" altLang="de-DE" sz="4800">
                <a:solidFill>
                  <a:schemeClr val="bg1"/>
                </a:solidFill>
              </a:rPr>
              <a:t>Universität Princeton:</a:t>
            </a:r>
          </a:p>
          <a:p>
            <a:pPr eaLnBrk="1" hangingPunct="1"/>
            <a:endParaRPr lang="de-AT" altLang="de-DE" sz="4800">
              <a:solidFill>
                <a:schemeClr val="bg1"/>
              </a:solidFill>
            </a:endParaRPr>
          </a:p>
          <a:p>
            <a:pPr eaLnBrk="1" hangingPunct="1"/>
            <a:r>
              <a:rPr lang="de-AT" altLang="de-DE" sz="4800">
                <a:solidFill>
                  <a:schemeClr val="bg1"/>
                </a:solidFill>
              </a:rPr>
              <a:t>„Es besteht kein Zweifel daran,</a:t>
            </a:r>
          </a:p>
          <a:p>
            <a:pPr eaLnBrk="1" hangingPunct="1"/>
            <a:r>
              <a:rPr lang="de-AT" altLang="de-DE" sz="4800">
                <a:solidFill>
                  <a:schemeClr val="bg1"/>
                </a:solidFill>
              </a:rPr>
              <a:t>  dass Pasteur mehrfach</a:t>
            </a:r>
          </a:p>
          <a:p>
            <a:pPr eaLnBrk="1" hangingPunct="1"/>
            <a:r>
              <a:rPr lang="de-AT" altLang="de-DE" sz="4800">
                <a:solidFill>
                  <a:schemeClr val="bg1"/>
                </a:solidFill>
              </a:rPr>
              <a:t>  wissenschaftlichen Betrug </a:t>
            </a:r>
          </a:p>
          <a:p>
            <a:pPr eaLnBrk="1" hangingPunct="1"/>
            <a:r>
              <a:rPr lang="de-AT" altLang="de-DE" sz="4800">
                <a:solidFill>
                  <a:schemeClr val="bg1"/>
                </a:solidFill>
              </a:rPr>
              <a:t>  beging!</a:t>
            </a:r>
            <a:r>
              <a:rPr lang="ja-JP" altLang="de-AT" sz="4800">
                <a:solidFill>
                  <a:schemeClr val="bg1"/>
                </a:solidFill>
              </a:rPr>
              <a:t>“</a:t>
            </a:r>
            <a:endParaRPr lang="de-AT" altLang="de-DE" sz="4800">
              <a:solidFill>
                <a:schemeClr val="bg1"/>
              </a:solidFill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Dr. Geison über Luis Pasteur: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20 Jahre Forschung: Dr. Geison über Luis Pasteur</a:t>
            </a:r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4138" y="962025"/>
            <a:ext cx="3894137" cy="5851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181350" y="457200"/>
            <a:ext cx="291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2400">
                <a:latin typeface="Trebuchet MS" charset="0"/>
                <a:ea typeface="ＭＳ Ｐゴシック" charset="0"/>
              </a:rPr>
              <a:t>Teufelsaustreibung</a:t>
            </a:r>
          </a:p>
        </p:txBody>
      </p:sp>
      <p:pic>
        <p:nvPicPr>
          <p:cNvPr id="12301" name="Picture 13" descr="Dokument"/>
          <p:cNvPicPr>
            <a:picLocks noGrp="1" noChangeAspect="1" noChangeArrowheads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108075"/>
            <a:ext cx="8208962" cy="558958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457200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Teufelsaustreibungen – Hexenprozesse bis 1782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73113" y="766763"/>
            <a:ext cx="77597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AT" altLang="de-DE" sz="4400">
              <a:solidFill>
                <a:schemeClr val="bg1"/>
              </a:solidFill>
            </a:endParaRPr>
          </a:p>
          <a:p>
            <a:pPr eaLnBrk="1" hangingPunct="1"/>
            <a:endParaRPr lang="de-AT" altLang="de-DE" sz="4400">
              <a:solidFill>
                <a:schemeClr val="bg1"/>
              </a:solidFill>
            </a:endParaRPr>
          </a:p>
          <a:p>
            <a:pPr eaLnBrk="1" hangingPunct="1"/>
            <a:r>
              <a:rPr lang="de-AT" altLang="de-DE" sz="6000">
                <a:solidFill>
                  <a:schemeClr val="bg1"/>
                </a:solidFill>
              </a:rPr>
              <a:t>„Der Keim ist nichts,</a:t>
            </a:r>
          </a:p>
          <a:p>
            <a:pPr eaLnBrk="1" hangingPunct="1"/>
            <a:r>
              <a:rPr lang="de-AT" altLang="de-DE" sz="6000">
                <a:solidFill>
                  <a:schemeClr val="bg1"/>
                </a:solidFill>
              </a:rPr>
              <a:t>  das Entscheidende </a:t>
            </a:r>
          </a:p>
          <a:p>
            <a:pPr eaLnBrk="1" hangingPunct="1"/>
            <a:r>
              <a:rPr lang="de-AT" altLang="de-DE" sz="6000">
                <a:solidFill>
                  <a:schemeClr val="bg1"/>
                </a:solidFill>
              </a:rPr>
              <a:t>  ist das Milieu!</a:t>
            </a:r>
            <a:r>
              <a:rPr lang="ja-JP" altLang="de-AT" sz="6000">
                <a:solidFill>
                  <a:schemeClr val="bg1"/>
                </a:solidFill>
              </a:rPr>
              <a:t>“</a:t>
            </a:r>
            <a:endParaRPr lang="de-AT" altLang="de-DE" sz="6000">
              <a:solidFill>
                <a:schemeClr val="bg1"/>
              </a:solidFill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 b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Luis Pasteur am Ende seines Lebens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Sonntag, 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836613"/>
            <a:ext cx="7848600" cy="60642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5219700" y="3141663"/>
            <a:ext cx="1296988" cy="2592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603750" y="1763713"/>
            <a:ext cx="34972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AT" altLang="de-DE" sz="3200">
                <a:solidFill>
                  <a:srgbClr val="FF0000"/>
                </a:solidFill>
              </a:rPr>
              <a:t>1874: Einführung</a:t>
            </a:r>
          </a:p>
          <a:p>
            <a:pPr eaLnBrk="1" hangingPunct="1"/>
            <a:r>
              <a:rPr lang="de-AT" altLang="de-DE" sz="3200">
                <a:solidFill>
                  <a:srgbClr val="FF0000"/>
                </a:solidFill>
              </a:rPr>
              <a:t>2. Pflichtimpfung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384175" y="260350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 b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Pocken in Deutschland von 1865 - 1822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j-cs"/>
            </a:endParaRPr>
          </a:p>
        </p:txBody>
      </p:sp>
      <p:pic>
        <p:nvPicPr>
          <p:cNvPr id="26628" name="Picture 4" descr="Sonntag, 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" y="201613"/>
            <a:ext cx="9432925" cy="68992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384175" y="2317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 b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Pocken-Erkrankte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Sonntag, 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28575"/>
            <a:ext cx="8101012" cy="67849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384175" y="2317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 b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Pocken-Erkrankungen nach dem 2. Weltkrieg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j-cs"/>
            </a:endParaRP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42888"/>
            <a:ext cx="9144000" cy="6858001"/>
          </a:xfrm>
        </p:spPr>
      </p:pic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457200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 b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Preisausschreiben - 1911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Montag, 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2038350"/>
            <a:ext cx="9217026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457200" y="5492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1885: Plakat in den Straßen Londons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Geschichte der Virus-Theorie</a:t>
            </a:r>
            <a:endParaRPr lang="de-AT" sz="240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pic>
        <p:nvPicPr>
          <p:cNvPr id="38914" name="Picture 3" descr="ERstes Elektronenmikrosko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39825"/>
            <a:ext cx="5365750" cy="379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4" descr="Ernst Rus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28575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937250" y="6059488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sz="1400">
                <a:latin typeface="Trebuchet MS" charset="0"/>
              </a:rPr>
              <a:t>Ernst Ruska (1906 – 1988)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1000" y="5638800"/>
            <a:ext cx="509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400">
                <a:latin typeface="Trebuchet MS" charset="0"/>
                <a:ea typeface="ＭＳ Ｐゴシック" charset="0"/>
                <a:sym typeface="Wingdings" charset="0"/>
              </a:rPr>
              <a:t>1931: Erstes Elektronenmikroskop</a:t>
            </a:r>
            <a:endParaRPr lang="de-AT" sz="2400">
              <a:latin typeface="Trebuchet M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amstag, 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552450"/>
            <a:ext cx="7705725" cy="632301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3366"/>
                </a:solidFill>
                <a:latin typeface="Arial Black" charset="0"/>
              </a:rPr>
              <a:t>Säuglingssterblichkeit Hamburg 1821 - 1964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Samstag, 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457200" y="4762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Diphterie-Erkrankungen von 1920 - 1990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Ansteckungstheorie</a:t>
            </a:r>
            <a:endParaRPr lang="de-AT" sz="240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graphicFrame>
        <p:nvGraphicFramePr>
          <p:cNvPr id="41986" name="Object 3"/>
          <p:cNvGraphicFramePr>
            <a:graphicFrameLocks noGrp="1" noChangeAspect="1"/>
          </p:cNvGraphicFramePr>
          <p:nvPr>
            <p:ph/>
          </p:nvPr>
        </p:nvGraphicFramePr>
        <p:xfrm>
          <a:off x="2238375" y="908050"/>
          <a:ext cx="466725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CorelPhotoPaint.Image.10" r:id="rId3" imgW="6185928" imgH="7443231" progId="CorelPhotoPaint.Image.10">
                  <p:embed/>
                </p:oleObj>
              </mc:Choice>
              <mc:Fallback>
                <p:oleObj name="CorelPhotoPaint.Image.10" r:id="rId3" imgW="6185928" imgH="7443231" progId="CorelPhotoPaint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908050"/>
                        <a:ext cx="4667250" cy="5616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322388" y="2805113"/>
            <a:ext cx="976312" cy="304800"/>
          </a:xfrm>
          <a:prstGeom prst="rightArrow">
            <a:avLst>
              <a:gd name="adj1" fmla="val 50000"/>
              <a:gd name="adj2" fmla="val 80078"/>
            </a:avLst>
          </a:prstGeom>
          <a:solidFill>
            <a:srgbClr val="FF9933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040188" y="457200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2400">
                <a:latin typeface="Trebuchet MS" charset="0"/>
                <a:ea typeface="ＭＳ Ｐゴシック" charset="0"/>
              </a:rPr>
              <a:t>Jenner</a:t>
            </a:r>
          </a:p>
        </p:txBody>
      </p:sp>
      <p:pic>
        <p:nvPicPr>
          <p:cNvPr id="5134" name="Picture 1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962025"/>
            <a:ext cx="7740650" cy="5848350"/>
          </a:xfrm>
        </p:spPr>
      </p:pic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Edward Jenner, englischer Landarzt (1749 – 1823)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Ansteckungstheorie</a:t>
            </a:r>
            <a:endParaRPr lang="de-AT" sz="240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graphicFrame>
        <p:nvGraphicFramePr>
          <p:cNvPr id="43010" name="Object 3"/>
          <p:cNvGraphicFramePr>
            <a:graphicFrameLocks noGrp="1" noChangeAspect="1"/>
          </p:cNvGraphicFramePr>
          <p:nvPr>
            <p:ph/>
          </p:nvPr>
        </p:nvGraphicFramePr>
        <p:xfrm>
          <a:off x="2238375" y="908050"/>
          <a:ext cx="466725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CorelPhotoPaint.Image.10" r:id="rId3" imgW="6185928" imgH="7443231" progId="CorelPhotoPaint.Image.10">
                  <p:embed/>
                </p:oleObj>
              </mc:Choice>
              <mc:Fallback>
                <p:oleObj name="CorelPhotoPaint.Image.10" r:id="rId3" imgW="6185928" imgH="7443231" progId="CorelPhotoPaint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908050"/>
                        <a:ext cx="4667250" cy="5616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AutoShape 4"/>
          <p:cNvSpPr>
            <a:spLocks noChangeArrowheads="1"/>
          </p:cNvSpPr>
          <p:nvPr/>
        </p:nvSpPr>
        <p:spPr bwMode="auto">
          <a:xfrm rot="-181616">
            <a:off x="1116013" y="4348163"/>
            <a:ext cx="976312" cy="304800"/>
          </a:xfrm>
          <a:prstGeom prst="rightArrow">
            <a:avLst>
              <a:gd name="adj1" fmla="val 50000"/>
              <a:gd name="adj2" fmla="val 80078"/>
            </a:avLst>
          </a:prstGeom>
          <a:solidFill>
            <a:srgbClr val="FF9933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Ansteckungstheorie</a:t>
            </a:r>
            <a:endParaRPr lang="de-AT" sz="240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graphicFrame>
        <p:nvGraphicFramePr>
          <p:cNvPr id="44034" name="Object 3"/>
          <p:cNvGraphicFramePr>
            <a:graphicFrameLocks noGrp="1" noChangeAspect="1"/>
          </p:cNvGraphicFramePr>
          <p:nvPr>
            <p:ph/>
          </p:nvPr>
        </p:nvGraphicFramePr>
        <p:xfrm>
          <a:off x="2238375" y="908050"/>
          <a:ext cx="466725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CorelPhotoPaint.Image.10" r:id="rId3" imgW="6185928" imgH="7443231" progId="CorelPhotoPaint.Image.10">
                  <p:embed/>
                </p:oleObj>
              </mc:Choice>
              <mc:Fallback>
                <p:oleObj name="CorelPhotoPaint.Image.10" r:id="rId3" imgW="6185928" imgH="7443231" progId="CorelPhotoPaint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908050"/>
                        <a:ext cx="4667250" cy="5616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042988" y="5500688"/>
            <a:ext cx="976312" cy="304800"/>
          </a:xfrm>
          <a:prstGeom prst="rightArrow">
            <a:avLst>
              <a:gd name="adj1" fmla="val 50000"/>
              <a:gd name="adj2" fmla="val 80078"/>
            </a:avLst>
          </a:prstGeom>
          <a:solidFill>
            <a:srgbClr val="FF9933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  <p:pic>
        <p:nvPicPr>
          <p:cNvPr id="45058" name="Picture 4" descr="Zel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63" y="993775"/>
            <a:ext cx="7235825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Line 6"/>
          <p:cNvSpPr>
            <a:spLocks noChangeShapeType="1"/>
          </p:cNvSpPr>
          <p:nvPr/>
        </p:nvSpPr>
        <p:spPr bwMode="auto">
          <a:xfrm flipH="1" flipV="1">
            <a:off x="6156325" y="2995613"/>
            <a:ext cx="2232025" cy="146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3366"/>
                </a:solidFill>
                <a:latin typeface="Arial Black" charset="0"/>
              </a:rPr>
              <a:t>Mitochondrien sind ungeschützt (Antibiotika)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6-fach-Kinderschutzimpfung Hexavac</a:t>
            </a:r>
            <a:endParaRPr lang="de-AT" sz="240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pic>
        <p:nvPicPr>
          <p:cNvPr id="46082" name="Picture 4" descr="Beipackzettel Hexava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439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200400" y="4343400"/>
            <a:ext cx="2743200" cy="1143000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Hexavac - Verpackungsbeilage</a:t>
            </a:r>
            <a:endParaRPr lang="de-AT" sz="240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graphicFrame>
        <p:nvGraphicFramePr>
          <p:cNvPr id="47106" name="Object 4"/>
          <p:cNvGraphicFramePr>
            <a:graphicFrameLocks noChangeAspect="1"/>
          </p:cNvGraphicFramePr>
          <p:nvPr/>
        </p:nvGraphicFramePr>
        <p:xfrm>
          <a:off x="76200" y="1676400"/>
          <a:ext cx="8991600" cy="386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CorelPhotoPaint.Image.10" r:id="rId3" imgW="12558730" imgH="5396825" progId="CorelPhotoPaint.Image.10">
                  <p:embed/>
                </p:oleObj>
              </mc:Choice>
              <mc:Fallback>
                <p:oleObj name="CorelPhotoPaint.Image.10" r:id="rId3" imgW="12558730" imgH="5396825" progId="CorelPhotoPaint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676400"/>
                        <a:ext cx="8991600" cy="3862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5"/>
          <p:cNvSpPr>
            <a:spLocks noChangeShapeType="1"/>
          </p:cNvSpPr>
          <p:nvPr/>
        </p:nvSpPr>
        <p:spPr bwMode="auto">
          <a:xfrm flipH="1" flipV="1">
            <a:off x="539750" y="3357563"/>
            <a:ext cx="1079500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Hexavac vom Markt genommen</a:t>
            </a:r>
            <a:endParaRPr lang="de-AT" sz="240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graphicFrame>
        <p:nvGraphicFramePr>
          <p:cNvPr id="48130" name="Object 4"/>
          <p:cNvGraphicFramePr>
            <a:graphicFrameLocks noChangeAspect="1"/>
          </p:cNvGraphicFramePr>
          <p:nvPr/>
        </p:nvGraphicFramePr>
        <p:xfrm>
          <a:off x="1257300" y="923925"/>
          <a:ext cx="6629400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CorelPhotoPaint.Image.10" r:id="rId3" imgW="4495238" imgH="3695238" progId="CorelPhotoPaint.Image.10">
                  <p:embed/>
                </p:oleObj>
              </mc:Choice>
              <mc:Fallback>
                <p:oleObj name="CorelPhotoPaint.Image.10" r:id="rId3" imgW="4495238" imgH="3695238" progId="CorelPhotoPaint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923925"/>
                        <a:ext cx="6629400" cy="544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1125538"/>
            <a:ext cx="7512050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AT" sz="480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de-AT" sz="4800">
                <a:solidFill>
                  <a:schemeClr val="bg1"/>
                </a:solidFill>
                <a:ea typeface="ＭＳ Ｐゴシック" charset="0"/>
              </a:rPr>
              <a:t>Antibiotika</a:t>
            </a:r>
          </a:p>
          <a:p>
            <a:pPr>
              <a:defRPr/>
            </a:pPr>
            <a:r>
              <a:rPr lang="de-AT" sz="4800">
                <a:solidFill>
                  <a:schemeClr val="bg1"/>
                </a:solidFill>
                <a:ea typeface="ＭＳ Ｐゴシック" charset="0"/>
              </a:rPr>
              <a:t>Betapropriolakton</a:t>
            </a:r>
          </a:p>
          <a:p>
            <a:pPr>
              <a:defRPr/>
            </a:pPr>
            <a:r>
              <a:rPr lang="de-AT" sz="4800">
                <a:solidFill>
                  <a:schemeClr val="bg1"/>
                </a:solidFill>
                <a:ea typeface="ＭＳ Ｐゴシック" charset="0"/>
              </a:rPr>
              <a:t>Quecksilber (Thiomersal)</a:t>
            </a:r>
          </a:p>
          <a:p>
            <a:pPr>
              <a:defRPr/>
            </a:pPr>
            <a:r>
              <a:rPr lang="de-AT" sz="4800">
                <a:solidFill>
                  <a:schemeClr val="bg1"/>
                </a:solidFill>
                <a:ea typeface="ＭＳ Ｐゴシック" charset="0"/>
              </a:rPr>
              <a:t>Aluminiumhydroxyd</a:t>
            </a:r>
          </a:p>
          <a:p>
            <a:pPr>
              <a:defRPr/>
            </a:pPr>
            <a:r>
              <a:rPr lang="de-AT" sz="4800">
                <a:solidFill>
                  <a:schemeClr val="bg1"/>
                </a:solidFill>
                <a:ea typeface="ＭＳ Ｐゴシック" charset="0"/>
              </a:rPr>
              <a:t>Formaldehyd</a:t>
            </a:r>
          </a:p>
          <a:p>
            <a:pPr>
              <a:defRPr/>
            </a:pPr>
            <a:r>
              <a:rPr lang="de-AT" sz="4800">
                <a:solidFill>
                  <a:schemeClr val="bg1"/>
                </a:solidFill>
                <a:ea typeface="ＭＳ Ｐゴシック" charset="0"/>
              </a:rPr>
              <a:t>Benzol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99,9 % Begleitstoffe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3" y="-152400"/>
            <a:ext cx="9894888" cy="7037388"/>
          </a:xfrm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3366"/>
                </a:solidFill>
                <a:latin typeface="Arial Black" charset="0"/>
              </a:rPr>
              <a:t>Impfung – Nichts wie weg!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9388" y="1117600"/>
            <a:ext cx="8883650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4400">
                <a:solidFill>
                  <a:schemeClr val="bg1"/>
                </a:solidFill>
                <a:ea typeface="ＭＳ Ｐゴシック" charset="0"/>
              </a:rPr>
              <a:t>1790:</a:t>
            </a:r>
          </a:p>
          <a:p>
            <a:pPr>
              <a:defRPr/>
            </a:pPr>
            <a:r>
              <a:rPr lang="de-AT" sz="4400">
                <a:solidFill>
                  <a:schemeClr val="bg1"/>
                </a:solidFill>
                <a:ea typeface="ＭＳ Ｐゴシック" charset="0"/>
              </a:rPr>
              <a:t>Er impfte seinen 10 Monate alten</a:t>
            </a:r>
          </a:p>
          <a:p>
            <a:pPr>
              <a:defRPr/>
            </a:pPr>
            <a:r>
              <a:rPr lang="de-AT" sz="4400">
                <a:solidFill>
                  <a:schemeClr val="bg1"/>
                </a:solidFill>
                <a:ea typeface="ＭＳ Ｐゴシック" charset="0"/>
              </a:rPr>
              <a:t>Sohn gegen Pocken:</a:t>
            </a:r>
          </a:p>
          <a:p>
            <a:pPr>
              <a:defRPr/>
            </a:pPr>
            <a:endParaRPr lang="de-AT" sz="4400">
              <a:solidFill>
                <a:schemeClr val="bg1"/>
              </a:solidFill>
              <a:ea typeface="ＭＳ Ｐゴシック" charset="0"/>
            </a:endParaRPr>
          </a:p>
          <a:p>
            <a:pPr>
              <a:buFontTx/>
              <a:buChar char="-"/>
              <a:defRPr/>
            </a:pPr>
            <a:r>
              <a:rPr lang="de-AT" sz="4400">
                <a:solidFill>
                  <a:schemeClr val="bg1"/>
                </a:solidFill>
                <a:ea typeface="ＭＳ Ｐゴシック" charset="0"/>
              </a:rPr>
              <a:t>Geistig Behindert</a:t>
            </a:r>
          </a:p>
          <a:p>
            <a:pPr>
              <a:buFontTx/>
              <a:buChar char="-"/>
              <a:defRPr/>
            </a:pPr>
            <a:r>
              <a:rPr lang="de-AT" sz="4400">
                <a:solidFill>
                  <a:schemeClr val="bg1"/>
                </a:solidFill>
                <a:ea typeface="ＭＳ Ｐゴシック" charset="0"/>
              </a:rPr>
              <a:t>und mit 21 J. gestorben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Edward Jenner – seine „Impferfolge</a:t>
            </a:r>
            <a:r>
              <a:rPr lang="ja-JP" altLang="de-AT" b="0">
                <a:solidFill>
                  <a:srgbClr val="003366"/>
                </a:solidFill>
              </a:rPr>
              <a:t>“</a:t>
            </a:r>
            <a:endParaRPr lang="de-AT" altLang="de-DE" b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11188" y="-531813"/>
            <a:ext cx="7092950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AT" sz="720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endParaRPr lang="de-AT" sz="720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de-AT" sz="7200">
                <a:solidFill>
                  <a:schemeClr val="bg1"/>
                </a:solidFill>
                <a:ea typeface="ＭＳ Ｐゴシック" charset="0"/>
              </a:rPr>
              <a:t>Von </a:t>
            </a:r>
          </a:p>
          <a:p>
            <a:pPr>
              <a:defRPr/>
            </a:pPr>
            <a:r>
              <a:rPr lang="de-AT" sz="7200">
                <a:solidFill>
                  <a:schemeClr val="bg1"/>
                </a:solidFill>
                <a:ea typeface="ＭＳ Ｐゴシック" charset="0"/>
              </a:rPr>
              <a:t>14 808 waren </a:t>
            </a:r>
          </a:p>
          <a:p>
            <a:pPr>
              <a:defRPr/>
            </a:pPr>
            <a:r>
              <a:rPr lang="de-AT" sz="7200">
                <a:solidFill>
                  <a:schemeClr val="bg1"/>
                </a:solidFill>
                <a:ea typeface="ＭＳ Ｐゴシック" charset="0"/>
              </a:rPr>
              <a:t>11 174 geimpft! 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 b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Pockenepidemie London 1870 - 1872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47675" y="1150938"/>
            <a:ext cx="837565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AT" altLang="de-DE" sz="4400">
              <a:solidFill>
                <a:schemeClr val="bg1"/>
              </a:solidFill>
            </a:endParaRPr>
          </a:p>
          <a:p>
            <a:pPr eaLnBrk="1" hangingPunct="1"/>
            <a:r>
              <a:rPr lang="de-AT" altLang="de-DE" sz="4400">
                <a:solidFill>
                  <a:schemeClr val="bg1"/>
                </a:solidFill>
              </a:rPr>
              <a:t>In England und Holland </a:t>
            </a:r>
          </a:p>
          <a:p>
            <a:pPr eaLnBrk="1" hangingPunct="1"/>
            <a:r>
              <a:rPr lang="de-AT" altLang="de-DE" sz="4400">
                <a:solidFill>
                  <a:schemeClr val="bg1"/>
                </a:solidFill>
              </a:rPr>
              <a:t>wurde die Pockenimpfung</a:t>
            </a:r>
          </a:p>
          <a:p>
            <a:pPr eaLnBrk="1" hangingPunct="1"/>
            <a:r>
              <a:rPr lang="de-AT" altLang="de-DE" sz="4400">
                <a:solidFill>
                  <a:schemeClr val="bg1"/>
                </a:solidFill>
              </a:rPr>
              <a:t>gesetzlich verboten:</a:t>
            </a:r>
          </a:p>
          <a:p>
            <a:pPr eaLnBrk="1" hangingPunct="1"/>
            <a:endParaRPr lang="de-AT" altLang="de-DE" sz="440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r>
              <a:rPr lang="de-AT" altLang="de-DE" sz="5400">
                <a:solidFill>
                  <a:schemeClr val="bg1"/>
                </a:solidFill>
              </a:rPr>
              <a:t>Niedrigste Erkrankungs-</a:t>
            </a:r>
          </a:p>
          <a:p>
            <a:pPr eaLnBrk="1" hangingPunct="1"/>
            <a:r>
              <a:rPr lang="de-AT" altLang="de-DE" sz="5400">
                <a:solidFill>
                  <a:schemeClr val="bg1"/>
                </a:solidFill>
              </a:rPr>
              <a:t> Häufigkeit Europas!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 b="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Anfang 19. Jh.: Verbot der Pocken-Impfung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0825" y="952500"/>
            <a:ext cx="8597900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AT" altLang="de-DE" sz="4400" b="0">
              <a:solidFill>
                <a:schemeClr val="bg1"/>
              </a:solidFill>
              <a:latin typeface="Arial Black" charset="0"/>
            </a:endParaRPr>
          </a:p>
          <a:p>
            <a:pPr eaLnBrk="1" hangingPunct="1"/>
            <a:r>
              <a:rPr lang="de-AT" altLang="de-DE" sz="4400" b="0" i="1">
                <a:solidFill>
                  <a:schemeClr val="bg1"/>
                </a:solidFill>
                <a:latin typeface="Arial Black" charset="0"/>
              </a:rPr>
              <a:t>„Ich weiß nicht ob ich nicht</a:t>
            </a:r>
          </a:p>
          <a:p>
            <a:pPr eaLnBrk="1" hangingPunct="1"/>
            <a:r>
              <a:rPr lang="de-AT" altLang="de-DE" sz="4400" b="0" i="1">
                <a:solidFill>
                  <a:schemeClr val="bg1"/>
                </a:solidFill>
                <a:latin typeface="Arial Black" charset="0"/>
              </a:rPr>
              <a:t>  doch einen furchtbaren </a:t>
            </a:r>
          </a:p>
          <a:p>
            <a:pPr eaLnBrk="1" hangingPunct="1"/>
            <a:r>
              <a:rPr lang="de-AT" altLang="de-DE" sz="4400" b="0" i="1">
                <a:solidFill>
                  <a:schemeClr val="bg1"/>
                </a:solidFill>
                <a:latin typeface="Arial Black" charset="0"/>
              </a:rPr>
              <a:t>  Fehler gemacht habe und</a:t>
            </a:r>
          </a:p>
          <a:p>
            <a:pPr eaLnBrk="1" hangingPunct="1"/>
            <a:r>
              <a:rPr lang="de-AT" altLang="de-DE" sz="4400" b="0" i="1">
                <a:solidFill>
                  <a:schemeClr val="bg1"/>
                </a:solidFill>
                <a:latin typeface="Arial Black" charset="0"/>
              </a:rPr>
              <a:t>  etwas Ungeheueres</a:t>
            </a:r>
          </a:p>
          <a:p>
            <a:pPr eaLnBrk="1" hangingPunct="1"/>
            <a:r>
              <a:rPr lang="de-AT" altLang="de-DE" sz="4400" b="0" i="1">
                <a:solidFill>
                  <a:schemeClr val="bg1"/>
                </a:solidFill>
                <a:latin typeface="Arial Black" charset="0"/>
              </a:rPr>
              <a:t>  geschaffen habe!</a:t>
            </a:r>
            <a:r>
              <a:rPr lang="ja-JP" altLang="de-AT" sz="4400" b="0" i="1">
                <a:solidFill>
                  <a:schemeClr val="bg1"/>
                </a:solidFill>
              </a:rPr>
              <a:t>“</a:t>
            </a:r>
            <a:r>
              <a:rPr lang="de-AT" altLang="ja-JP" sz="4400" b="0">
                <a:solidFill>
                  <a:schemeClr val="bg1"/>
                </a:solidFill>
                <a:latin typeface="Arial Black" charset="0"/>
              </a:rPr>
              <a:t> </a:t>
            </a:r>
            <a:endParaRPr lang="de-AT" altLang="de-DE" sz="4400" b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 b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Jenner am Ende seines Lebens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19113" y="1773238"/>
            <a:ext cx="7129462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6600">
                <a:solidFill>
                  <a:schemeClr val="bg1"/>
                </a:solidFill>
                <a:ea typeface="ＭＳ Ｐゴシック" charset="0"/>
              </a:rPr>
              <a:t>Aussatz</a:t>
            </a:r>
          </a:p>
          <a:p>
            <a:pPr>
              <a:defRPr/>
            </a:pPr>
            <a:r>
              <a:rPr lang="de-AT" sz="6600">
                <a:solidFill>
                  <a:schemeClr val="bg1"/>
                </a:solidFill>
                <a:ea typeface="ＭＳ Ｐゴシック" charset="0"/>
              </a:rPr>
              <a:t>Pest </a:t>
            </a:r>
          </a:p>
          <a:p>
            <a:pPr>
              <a:defRPr/>
            </a:pPr>
            <a:r>
              <a:rPr lang="de-AT" sz="6600">
                <a:solidFill>
                  <a:schemeClr val="bg1"/>
                </a:solidFill>
                <a:ea typeface="ＭＳ Ｐゴシック" charset="0"/>
              </a:rPr>
              <a:t>Pocken (Blattern)</a:t>
            </a:r>
          </a:p>
          <a:p>
            <a:pPr>
              <a:defRPr/>
            </a:pPr>
            <a:r>
              <a:rPr lang="de-AT" sz="6600">
                <a:solidFill>
                  <a:schemeClr val="bg1"/>
                </a:solidFill>
                <a:ea typeface="ＭＳ Ｐゴシック" charset="0"/>
              </a:rPr>
              <a:t>Windpocken 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8604250" y="1341438"/>
            <a:ext cx="0" cy="48244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57200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 b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Seltsamer Begriffs-Wandel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j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  <p:pic>
        <p:nvPicPr>
          <p:cNvPr id="21507" name="Picture 4" descr="Bild:Smallpox vir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200650" y="3730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 sz="2800">
              <a:ea typeface="ＭＳ Ｐゴシック" charset="0"/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457200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„Pocken-Virus</a:t>
            </a:r>
            <a:r>
              <a:rPr lang="ja-JP" altLang="de-AT" b="0">
                <a:solidFill>
                  <a:srgbClr val="003366"/>
                </a:solidFill>
              </a:rPr>
              <a:t>“</a:t>
            </a:r>
            <a:endParaRPr lang="de-AT" altLang="de-DE" b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Macintosh PowerPoint</Application>
  <PresentationFormat>Bildschirmpräsentation (4:3)</PresentationFormat>
  <Paragraphs>108</Paragraphs>
  <Slides>37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4" baseType="lpstr">
      <vt:lpstr>ＭＳ Ｐゴシック</vt:lpstr>
      <vt:lpstr>Arial</vt:lpstr>
      <vt:lpstr>Arial Black</vt:lpstr>
      <vt:lpstr>Trebuchet MS</vt:lpstr>
      <vt:lpstr>Wingdings</vt:lpstr>
      <vt:lpstr>Standarddesign</vt:lpstr>
      <vt:lpstr>CorelPhotoPaint.Image.10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3</cp:revision>
  <dcterms:created xsi:type="dcterms:W3CDTF">2019-09-27T09:38:23Z</dcterms:created>
  <dcterms:modified xsi:type="dcterms:W3CDTF">2019-09-27T09:43:04Z</dcterms:modified>
</cp:coreProperties>
</file>