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85" r:id="rId2"/>
    <p:sldId id="266" r:id="rId3"/>
    <p:sldId id="267" r:id="rId4"/>
    <p:sldId id="273" r:id="rId5"/>
    <p:sldId id="274" r:id="rId6"/>
    <p:sldId id="256" r:id="rId7"/>
    <p:sldId id="262" r:id="rId8"/>
    <p:sldId id="276" r:id="rId9"/>
    <p:sldId id="286" r:id="rId10"/>
    <p:sldId id="277" r:id="rId11"/>
    <p:sldId id="278" r:id="rId12"/>
    <p:sldId id="279" r:id="rId13"/>
    <p:sldId id="287" r:id="rId14"/>
    <p:sldId id="282" r:id="rId15"/>
    <p:sldId id="268" r:id="rId16"/>
    <p:sldId id="269" r:id="rId17"/>
    <p:sldId id="271" r:id="rId18"/>
    <p:sldId id="272" r:id="rId19"/>
    <p:sldId id="283" r:id="rId20"/>
    <p:sldId id="284" r:id="rId21"/>
    <p:sldId id="281" r:id="rId22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9"/>
  </p:normalViewPr>
  <p:slideViewPr>
    <p:cSldViewPr>
      <p:cViewPr varScale="1">
        <p:scale>
          <a:sx n="111" d="100"/>
          <a:sy n="111" d="100"/>
        </p:scale>
        <p:origin x="11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1024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7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EBB7058-0729-AC42-BA77-C2A755F2BB5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45873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0C6EFAD-B439-5A4F-B897-AAC019A03ECC}" type="slidenum">
              <a:rPr lang="de-AT" altLang="de-DE"/>
              <a:pPr>
                <a:spcBef>
                  <a:spcPct val="0"/>
                </a:spcBef>
              </a:pPr>
              <a:t>4</a:t>
            </a:fld>
            <a:endParaRPr lang="de-AT" altLang="de-DE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602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55BA8-92AB-0D4D-AACC-8104DBFFCA7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3229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FD446-9F87-364F-B082-9B43718B458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6789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85191-B952-A44B-87EF-94FD2827441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6902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F0A0B-3B05-294C-AFD0-3F424A8D3B3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9432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A654A-A2CF-FF43-8CFA-CE5C1529978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3581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8775E-B5C4-F344-80B6-80A53BE0F4B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0530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886CA-CD95-5247-9463-665B439BDC7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0833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0B112-BC36-A04E-AF90-D3697575A71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6732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71F81-06C3-C842-A0B8-70923E7E60E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0416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A1600-4127-9740-9929-441294E60CC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8239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70CD0-AE30-5C4B-87BA-C200A8126B8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8876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5721B-EFB0-8E4F-8C92-E42721A4442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6608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9D899F9-D9B2-5147-81C6-70DAC4864C6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5/5a/Mumps.jpg" TargetMode="External"/><Relationship Id="rId3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.wikipedia.org/wiki/Bild:Mumps_virus,_negative_stained_TEM_8758_lores.jpg" TargetMode="External"/><Relationship Id="rId3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c/c1/Oral_thrush_Aphthae_Candida_albicans._PHIL_1217_lores.jpg" TargetMode="Externa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dirty="0" smtClean="0">
                <a:solidFill>
                  <a:srgbClr val="003366"/>
                </a:solidFill>
                <a:latin typeface="Arial Black" charset="0"/>
              </a:rPr>
              <a:t>Mund</a:t>
            </a: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r>
              <a:rPr lang="de-DE" altLang="de-DE" sz="7200" dirty="0" smtClean="0">
                <a:solidFill>
                  <a:srgbClr val="003366"/>
                </a:solidFill>
                <a:latin typeface="Arial Black" charset="0"/>
              </a:rPr>
              <a:t>Lippen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smtClean="0">
                <a:solidFill>
                  <a:srgbClr val="003366"/>
                </a:solidFill>
                <a:latin typeface="Arial Black" charset="0"/>
              </a:rPr>
              <a:t>Rachen</a:t>
            </a: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9"/>
          <p:cNvSpPr>
            <a:spLocks noChangeArrowheads="1"/>
          </p:cNvSpPr>
          <p:nvPr/>
        </p:nvSpPr>
        <p:spPr bwMode="auto">
          <a:xfrm>
            <a:off x="395288" y="1587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Fieberbläschen, Herpes: Trennung in Heilung</a:t>
            </a:r>
            <a:endParaRPr lang="de-AT" altLang="de-DE" sz="1800"/>
          </a:p>
        </p:txBody>
      </p:sp>
      <p:pic>
        <p:nvPicPr>
          <p:cNvPr id="25602" name="Bild 4" descr="img36_herpes_db9f34843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836613"/>
            <a:ext cx="7742237" cy="601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9"/>
          <p:cNvSpPr>
            <a:spLocks noChangeArrowheads="1"/>
          </p:cNvSpPr>
          <p:nvPr/>
        </p:nvSpPr>
        <p:spPr bwMode="auto">
          <a:xfrm>
            <a:off x="395288" y="1587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 Mundschleimhaut-Bläschen: Aphten – Trennung</a:t>
            </a:r>
            <a:endParaRPr lang="de-AT" altLang="de-DE" sz="1800"/>
          </a:p>
        </p:txBody>
      </p:sp>
      <p:pic>
        <p:nvPicPr>
          <p:cNvPr id="26626" name="Bild 3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63" y="868363"/>
            <a:ext cx="7956550" cy="598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Bild 1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830263"/>
            <a:ext cx="8316912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AutoShape 9"/>
          <p:cNvSpPr>
            <a:spLocks noChangeArrowheads="1"/>
          </p:cNvSpPr>
          <p:nvPr/>
        </p:nvSpPr>
        <p:spPr bwMode="auto">
          <a:xfrm>
            <a:off x="395288" y="1587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 Mundschleimhaut-Bläschen: Aphten – Trennung</a:t>
            </a:r>
            <a:endParaRPr lang="de-AT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Bild 2" descr="170 Speicheldrüsen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1038225"/>
            <a:ext cx="503872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AutoShape 3"/>
          <p:cNvSpPr>
            <a:spLocks noChangeArrowheads="1"/>
          </p:cNvSpPr>
          <p:nvPr/>
        </p:nvSpPr>
        <p:spPr bwMode="auto">
          <a:xfrm>
            <a:off x="519113" y="23653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Speicheldrüsen und Ausführungsgänge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8"/>
          <p:cNvSpPr>
            <a:spLocks noChangeArrowheads="1"/>
          </p:cNvSpPr>
          <p:nvPr/>
        </p:nvSpPr>
        <p:spPr bwMode="auto">
          <a:xfrm>
            <a:off x="323850" y="158750"/>
            <a:ext cx="8229600" cy="1109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Ohrspeichel- Unterkiefer- und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Unterzungenspeicheldrüse</a:t>
            </a:r>
            <a:endParaRPr lang="de-AT" altLang="de-DE" sz="1800"/>
          </a:p>
        </p:txBody>
      </p:sp>
      <p:pic>
        <p:nvPicPr>
          <p:cNvPr id="29698" name="Inhaltsplatzhalter 2" descr="speicheldrues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788" y="1844675"/>
            <a:ext cx="9075737" cy="4991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img01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0338" y="765175"/>
            <a:ext cx="4265612" cy="60483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2" name="AutoShape 8"/>
          <p:cNvSpPr>
            <a:spLocks noChangeArrowheads="1"/>
          </p:cNvSpPr>
          <p:nvPr/>
        </p:nvSpPr>
        <p:spPr bwMode="auto">
          <a:xfrm>
            <a:off x="303213" y="158750"/>
            <a:ext cx="83724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Ohrspeichel-, Unter- und Oberkieferspeicheldrüse</a:t>
            </a:r>
            <a:endParaRPr lang="de-AT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Bild:Mumps.jpg">
            <a:hlinkClick r:id="rId2"/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8888" y="863600"/>
            <a:ext cx="6408737" cy="9837738"/>
          </a:xfrm>
        </p:spPr>
      </p:pic>
      <p:sp>
        <p:nvSpPr>
          <p:cNvPr id="31746" name="AutoShape 5"/>
          <p:cNvSpPr>
            <a:spLocks noChangeArrowheads="1"/>
          </p:cNvSpPr>
          <p:nvPr/>
        </p:nvSpPr>
        <p:spPr bwMode="auto">
          <a:xfrm>
            <a:off x="323850" y="1587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Mumps - Speicheldrüsenausführungsgänge</a:t>
            </a:r>
            <a:endParaRPr lang="de-AT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Mumps-Virus">
            <a:hlinkClick r:id="rId2" tooltip="Mumps-Viru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950" y="981075"/>
            <a:ext cx="553878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663575" y="1524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4000" b="1"/>
          </a:p>
        </p:txBody>
      </p:sp>
      <p:sp>
        <p:nvSpPr>
          <p:cNvPr id="32771" name="AutoShape 5"/>
          <p:cNvSpPr>
            <a:spLocks noChangeArrowheads="1"/>
          </p:cNvSpPr>
          <p:nvPr/>
        </p:nvSpPr>
        <p:spPr bwMode="auto">
          <a:xfrm>
            <a:off x="323850" y="1587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Schulmedizin: „Parotis-Virus</a:t>
            </a:r>
            <a:r>
              <a:rPr lang="ja-JP" altLang="de-AT" sz="2400">
                <a:solidFill>
                  <a:srgbClr val="003366"/>
                </a:solidFill>
                <a:latin typeface="Arial Black" charset="0"/>
              </a:rPr>
              <a:t>“</a:t>
            </a:r>
            <a:r>
              <a:rPr lang="de-AT" altLang="ja-JP" sz="2400">
                <a:solidFill>
                  <a:srgbClr val="003366"/>
                </a:solidFill>
                <a:latin typeface="Arial Black" charset="0"/>
              </a:rPr>
              <a:t> - Mumps</a:t>
            </a:r>
            <a:endParaRPr lang="de-AT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img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8064500" cy="574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AutoShape 4"/>
          <p:cNvSpPr>
            <a:spLocks noChangeArrowheads="1"/>
          </p:cNvSpPr>
          <p:nvPr/>
        </p:nvSpPr>
        <p:spPr bwMode="auto">
          <a:xfrm>
            <a:off x="323850" y="1587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Adeno-Gewebe der Speicheldrüsen</a:t>
            </a:r>
            <a:endParaRPr lang="de-AT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utoShape 5"/>
          <p:cNvSpPr>
            <a:spLocks noChangeArrowheads="1"/>
          </p:cNvSpPr>
          <p:nvPr/>
        </p:nvSpPr>
        <p:spPr bwMode="auto">
          <a:xfrm>
            <a:off x="303213" y="158750"/>
            <a:ext cx="8372475" cy="461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Ohrspeicheldrüsenentzündung – Brocken-Konflikt</a:t>
            </a:r>
            <a:endParaRPr lang="de-AT" altLang="de-DE" sz="1800"/>
          </a:p>
        </p:txBody>
      </p:sp>
      <p:pic>
        <p:nvPicPr>
          <p:cNvPr id="34818" name="Bild 2" descr="7ab28e163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919163"/>
            <a:ext cx="3867150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Bild 2" descr="165 Mund, Rachen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831850"/>
            <a:ext cx="6891337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53975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Mund Überblick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Bild 2" descr="P52805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895350"/>
            <a:ext cx="6196013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AutoShape 5"/>
          <p:cNvSpPr>
            <a:spLocks noChangeArrowheads="1"/>
          </p:cNvSpPr>
          <p:nvPr/>
        </p:nvSpPr>
        <p:spPr bwMode="auto">
          <a:xfrm>
            <a:off x="303213" y="158750"/>
            <a:ext cx="8372475" cy="461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Ohrspeicheldrüsenentzündung – Brocken-Konflikt</a:t>
            </a:r>
            <a:endParaRPr lang="de-AT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Bild 2" descr="img42_aphte_415ca34aa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990600"/>
            <a:ext cx="5867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AutoShape 9"/>
          <p:cNvSpPr>
            <a:spLocks noChangeArrowheads="1"/>
          </p:cNvSpPr>
          <p:nvPr/>
        </p:nvSpPr>
        <p:spPr bwMode="auto">
          <a:xfrm>
            <a:off x="395288" y="11588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 Mundschleimhaut-Bläschen: Aphten – Trennung</a:t>
            </a:r>
            <a:endParaRPr lang="de-AT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Bild 2" descr="170 Speicheldrüsen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1038225"/>
            <a:ext cx="503872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AutoShape 3"/>
          <p:cNvSpPr>
            <a:spLocks noChangeArrowheads="1"/>
          </p:cNvSpPr>
          <p:nvPr/>
        </p:nvSpPr>
        <p:spPr bwMode="auto">
          <a:xfrm>
            <a:off x="519113" y="23653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Speicheldrüsen und Ausführungsgänge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 und Tuba eustachii - Stammhirn</a:t>
            </a:r>
          </a:p>
        </p:txBody>
      </p:sp>
      <p:pic>
        <p:nvPicPr>
          <p:cNvPr id="18434" name="Bild 1" descr="Stammhi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6663" y="-122238"/>
            <a:ext cx="12145963" cy="85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Stammhirn – Tiefliegende Mundschleimhaut,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Mandeln, Speicheldrüsen</a:t>
            </a:r>
          </a:p>
        </p:txBody>
      </p:sp>
      <p:cxnSp>
        <p:nvCxnSpPr>
          <p:cNvPr id="18436" name="Gerade Verbindung mit Pfeil 4"/>
          <p:cNvCxnSpPr>
            <a:cxnSpLocks noChangeShapeType="1"/>
          </p:cNvCxnSpPr>
          <p:nvPr/>
        </p:nvCxnSpPr>
        <p:spPr bwMode="auto">
          <a:xfrm>
            <a:off x="1979613" y="2492375"/>
            <a:ext cx="2087562" cy="649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7" name="Gerade Verbindung mit Pfeil 7"/>
          <p:cNvCxnSpPr>
            <a:cxnSpLocks noChangeShapeType="1"/>
          </p:cNvCxnSpPr>
          <p:nvPr/>
        </p:nvCxnSpPr>
        <p:spPr bwMode="auto">
          <a:xfrm flipH="1">
            <a:off x="4572000" y="2565400"/>
            <a:ext cx="2447925" cy="576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7"/>
          <p:cNvSpPr>
            <a:spLocks noChangeArrowheads="1"/>
          </p:cNvSpPr>
          <p:nvPr/>
        </p:nvSpPr>
        <p:spPr bwMode="auto">
          <a:xfrm>
            <a:off x="323850" y="11588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Mandeln: Links normal,  rechts vergrößert</a:t>
            </a:r>
            <a:endParaRPr lang="de-AT" altLang="de-DE" sz="1800"/>
          </a:p>
        </p:txBody>
      </p:sp>
      <p:pic>
        <p:nvPicPr>
          <p:cNvPr id="20482" name="Bild 1" descr="0_origina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e-DE" altLang="de-DE">
              <a:ea typeface="ＭＳ Ｐゴシック" charset="-128"/>
            </a:endParaRPr>
          </a:p>
        </p:txBody>
      </p:sp>
      <p:pic>
        <p:nvPicPr>
          <p:cNvPr id="21506" name="Picture 5" descr="Mandel_entzuendung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7"/>
          <p:cNvSpPr>
            <a:spLocks noChangeArrowheads="1"/>
          </p:cNvSpPr>
          <p:nvPr/>
        </p:nvSpPr>
        <p:spPr bwMode="auto">
          <a:xfrm>
            <a:off x="32385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 Mandelentzündung: Tonsilitis – Brocken-Konflikt</a:t>
            </a:r>
            <a:endParaRPr lang="de-AT" altLang="de-DE" sz="1800"/>
          </a:p>
        </p:txBody>
      </p:sp>
      <p:cxnSp>
        <p:nvCxnSpPr>
          <p:cNvPr id="21508" name="Gerade Verbindung mit Pfeil 4"/>
          <p:cNvCxnSpPr>
            <a:cxnSpLocks noChangeShapeType="1"/>
          </p:cNvCxnSpPr>
          <p:nvPr/>
        </p:nvCxnSpPr>
        <p:spPr bwMode="auto">
          <a:xfrm>
            <a:off x="611188" y="2852738"/>
            <a:ext cx="871537" cy="1241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09" name="Gerade Verbindung mit Pfeil 6"/>
          <p:cNvCxnSpPr>
            <a:cxnSpLocks noChangeShapeType="1"/>
          </p:cNvCxnSpPr>
          <p:nvPr/>
        </p:nvCxnSpPr>
        <p:spPr bwMode="auto">
          <a:xfrm flipH="1">
            <a:off x="7477125" y="2276475"/>
            <a:ext cx="766763" cy="758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Bild:Oral thrush Aphthae Candida albicans. PHIL 1217 lores.jpg">
            <a:hlinkClick r:id="rId2"/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776288"/>
            <a:ext cx="9144000" cy="6172200"/>
          </a:xfrm>
        </p:spPr>
      </p:pic>
      <p:sp>
        <p:nvSpPr>
          <p:cNvPr id="22530" name="AutoShape 9"/>
          <p:cNvSpPr>
            <a:spLocks noChangeArrowheads="1"/>
          </p:cNvSpPr>
          <p:nvPr/>
        </p:nvSpPr>
        <p:spPr bwMode="auto">
          <a:xfrm>
            <a:off x="195263" y="260350"/>
            <a:ext cx="8553450" cy="504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 Mundfäule: Candidose – Brocken-Konflikt, Heilung</a:t>
            </a:r>
            <a:endParaRPr lang="de-AT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nhaltsplatzhalter 2" descr="Stomatitis_herpetic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5725" y="1773238"/>
            <a:ext cx="9229725" cy="5075237"/>
          </a:xfrm>
        </p:spPr>
      </p:pic>
      <p:sp>
        <p:nvSpPr>
          <p:cNvPr id="23554" name="AutoShape 9"/>
          <p:cNvSpPr>
            <a:spLocks noChangeArrowheads="1"/>
          </p:cNvSpPr>
          <p:nvPr/>
        </p:nvSpPr>
        <p:spPr bwMode="auto">
          <a:xfrm>
            <a:off x="195263" y="260350"/>
            <a:ext cx="8553450" cy="504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 Mundfäule: Candidose – Brocken-Konflikt, Heilung</a:t>
            </a:r>
            <a:endParaRPr lang="de-AT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Bild 2" descr="165 Mund, Rachen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831850"/>
            <a:ext cx="6891337" cy="602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AutoShape 3"/>
          <p:cNvSpPr>
            <a:spLocks noChangeArrowheads="1"/>
          </p:cNvSpPr>
          <p:nvPr/>
        </p:nvSpPr>
        <p:spPr bwMode="auto">
          <a:xfrm>
            <a:off x="539750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Mund Überblick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Macintosh PowerPoint</Application>
  <PresentationFormat>Bildschirmpräsentation (4:3)</PresentationFormat>
  <Paragraphs>26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ＭＳ Ｐゴシック</vt:lpstr>
      <vt:lpstr>Arial Black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Office-Anwender</cp:lastModifiedBy>
  <cp:revision>2</cp:revision>
  <dcterms:created xsi:type="dcterms:W3CDTF">2019-09-27T08:38:28Z</dcterms:created>
  <dcterms:modified xsi:type="dcterms:W3CDTF">2019-09-27T08:39:40Z</dcterms:modified>
</cp:coreProperties>
</file>