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3" r:id="rId2"/>
    <p:sldId id="257" r:id="rId3"/>
    <p:sldId id="276" r:id="rId4"/>
    <p:sldId id="284" r:id="rId5"/>
    <p:sldId id="285" r:id="rId6"/>
    <p:sldId id="283" r:id="rId7"/>
    <p:sldId id="286" r:id="rId8"/>
    <p:sldId id="282" r:id="rId9"/>
    <p:sldId id="260" r:id="rId10"/>
    <p:sldId id="259" r:id="rId11"/>
    <p:sldId id="256" r:id="rId12"/>
    <p:sldId id="287" r:id="rId13"/>
    <p:sldId id="268" r:id="rId14"/>
    <p:sldId id="274" r:id="rId15"/>
    <p:sldId id="294" r:id="rId16"/>
    <p:sldId id="279" r:id="rId17"/>
    <p:sldId id="278" r:id="rId18"/>
    <p:sldId id="288" r:id="rId19"/>
    <p:sldId id="289" r:id="rId20"/>
    <p:sldId id="277" r:id="rId21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0DA75940-E3A7-6C4F-8BD1-EBB8EAE753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EF86723D-5F48-B04E-8734-D4F2E23CC6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xmlns="" id="{E9D8FEAA-6674-5043-AC75-2897518599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xmlns="" id="{95BC1572-1E64-134C-B70C-0B50AF4CE1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xmlns="" id="{6760456C-AA57-F345-9A07-3C565B427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39F83F-EA13-A94C-8E43-2D53C2E80CC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20111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91CC48F-564A-3D40-9DC3-8C7716B0AC86}" type="slidenum">
              <a:rPr lang="de-DE" altLang="de-DE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064240-91D0-5E48-8911-020702849485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12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6EB23AF-70E6-734C-9269-F90B124A1766}" type="slidenum">
              <a:rPr lang="de-AT" altLang="de-DE"/>
              <a:pPr>
                <a:spcBef>
                  <a:spcPct val="0"/>
                </a:spcBef>
              </a:pPr>
              <a:t>6</a:t>
            </a:fld>
            <a:endParaRPr lang="de-AT" altLang="de-D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33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8B79-ED0A-1446-B1A6-A442B33A15A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9376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42558-736C-3045-BD31-9C21FC2A86C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943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0C459-34B2-6847-BE69-348B4561B72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380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EA7E2-11CD-9C44-B456-38CBCC24E7A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429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C31E-2A11-A34B-8A31-7536E98FA90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878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F4F6-5C11-1146-A9C3-B123B55F594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6690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44234-DAC5-C348-BCA6-E3119C773FB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945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B4BA-1DAC-6D45-8CE8-4F65B1C403A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2752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CBD6-66A9-8047-A67B-1661D532323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7349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D0D81-9807-0D4B-9F21-28920679948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717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4B10-052A-B542-8A3F-70A2B47AE5A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79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0BC8-6157-5443-B617-197BBFC8EE6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997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58BD188-D361-6D48-B887-8665110C0D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0AB72F1-46D5-C343-AC3C-72BD49FA28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5EFBE7E-5385-BE4A-AECD-BF06272C9E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0565490-3E9E-C24F-AEDB-BD0FD05738A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de.wikipedia.org/wiki/Bild:Pneumokokken.jpg" TargetMode="Externa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menshealth.de/health/herz-leber-nieren-co/das-macht-das-atmen-schwer.27177.htm?skip=8#oben" TargetMode="Externa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menshealth.de/health/herz-leber-nieren-co/das-macht-das-atmen-schwer.27177.htm?skip=11#oben" TargetMode="Externa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menshealth.de/health/herz-leber-nieren-co/das-macht-das-atmen-schwer.27177.htm?skip=10#oben" TargetMode="Externa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upload.wikimedia.org/wikipedia/commons/f/f5/Mycobacterium_tuberculosis_8438_lores.jpg" TargetMode="Externa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Lunge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>Bronchien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ChangeArrowheads="1"/>
          </p:cNvSpPr>
          <p:nvPr/>
        </p:nvSpPr>
        <p:spPr bwMode="auto">
          <a:xfrm>
            <a:off x="45720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Pneumokokken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6626" name="Picture 3" descr="Streptococcus pneumoniae">
            <a:hlinkClick r:id="rId2" tooltip="Streptococcus pneumoniae"/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217026" cy="6856413"/>
          </a:xfrm>
        </p:spPr>
      </p:pic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539750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Pneumokokken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7651" name="Picture 4" descr="Arztgespräch 002"/>
          <p:cNvPicPr>
            <a:picLocks noChangeAspect="1" noChangeArrowheads="1"/>
          </p:cNvPicPr>
          <p:nvPr/>
        </p:nvPicPr>
        <p:blipFill>
          <a:blip r:embed="rId2">
            <a:lum bright="16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93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32385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Iatrogen bewirkte Todesangst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2" descr="Lungenrundherd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-2603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21/2 bruster 3B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395288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Alveolar-Adeno-ca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22/2 heidenreich 3B</a:t>
            </a:r>
          </a:p>
        </p:txBody>
      </p:sp>
      <p:sp>
        <p:nvSpPr>
          <p:cNvPr id="29698" name="AutoShape 4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Lungenrundherde</a:t>
            </a:r>
            <a:endParaRPr lang="de-AT" altLang="de-DE" sz="1800"/>
          </a:p>
        </p:txBody>
      </p:sp>
      <p:pic>
        <p:nvPicPr>
          <p:cNvPr id="29699" name="Picture 7" descr="Lungenmetastasen">
            <a:hlinkClick r:id="rId2"/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632700" cy="5726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U44700-005-f01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04888"/>
            <a:ext cx="9144000" cy="5853112"/>
          </a:xfrm>
          <a:noFill/>
        </p:spPr>
      </p:pic>
      <p:sp>
        <p:nvSpPr>
          <p:cNvPr id="30722" name="AutoShape 8"/>
          <p:cNvSpPr>
            <a:spLocks noChangeArrowheads="1"/>
          </p:cNvSpPr>
          <p:nvPr/>
        </p:nvSpPr>
        <p:spPr bwMode="auto">
          <a:xfrm>
            <a:off x="32385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Lungenemphysem</a:t>
            </a:r>
            <a:endParaRPr lang="de-AT" altLang="de-DE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Bild 1" descr="149 Lunge Überblick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027113"/>
            <a:ext cx="65532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AutoShape 3"/>
          <p:cNvSpPr>
            <a:spLocks noChangeArrowheads="1"/>
          </p:cNvSpPr>
          <p:nvPr/>
        </p:nvSpPr>
        <p:spPr bwMode="auto">
          <a:xfrm>
            <a:off x="374650" y="2952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Bronchien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22/2 heidenreich 3B</a:t>
            </a:r>
          </a:p>
        </p:txBody>
      </p:sp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Tumor an der Bronchien-Abzweigung</a:t>
            </a:r>
          </a:p>
        </p:txBody>
      </p:sp>
      <p:pic>
        <p:nvPicPr>
          <p:cNvPr id="31747" name="Picture 7" descr="Tumor im rechten Hauptbronch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5" y="981075"/>
            <a:ext cx="6792913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22/2 heidenreich 3B</a:t>
            </a:r>
          </a:p>
        </p:txBody>
      </p:sp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Tumor in der Luftröhre</a:t>
            </a:r>
            <a:endParaRPr lang="de-AT" altLang="de-DE" sz="1800"/>
          </a:p>
        </p:txBody>
      </p:sp>
      <p:pic>
        <p:nvPicPr>
          <p:cNvPr id="32771" name="Picture 7" descr="Tumor in der Luftröhre">
            <a:hlinkClick r:id="rId2"/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908050"/>
            <a:ext cx="7416800" cy="590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feld 4"/>
          <p:cNvSpPr txBox="1">
            <a:spLocks noChangeArrowheads="1"/>
          </p:cNvSpPr>
          <p:nvPr/>
        </p:nvSpPr>
        <p:spPr bwMode="auto">
          <a:xfrm>
            <a:off x="357188" y="571500"/>
            <a:ext cx="84296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Mann,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0">
                <a:solidFill>
                  <a:schemeClr val="bg1"/>
                </a:solidFill>
              </a:rPr>
              <a:t>Bronchien, als Sarkoidose diagnostiziert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6000">
              <a:solidFill>
                <a:srgbClr val="FF0000"/>
              </a:solidFill>
            </a:endParaRPr>
          </a:p>
        </p:txBody>
      </p:sp>
      <p:sp>
        <p:nvSpPr>
          <p:cNvPr id="3379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AEB65B-7055-AC4D-9FE4-2560E663EBB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BCF76-45E0-BB4C-AC11-0C92955EE57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29493" y="875507"/>
            <a:ext cx="7002463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1" descr="149 Lunge Überblick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027113"/>
            <a:ext cx="65532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374650" y="2952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Lunge Überblick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22 Heidenreich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00" y="63500"/>
            <a:ext cx="8964613" cy="6724650"/>
          </a:xfrm>
          <a:noFill/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22/2 heidenreich 3B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Lungenrundherd</a:t>
            </a:r>
            <a:endParaRPr lang="de-AT" altLang="de-DE" sz="180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3"/>
          <p:cNvSpPr>
            <a:spLocks noChangeArrowheads="1"/>
          </p:cNvSpPr>
          <p:nvPr/>
        </p:nvSpPr>
        <p:spPr bwMode="auto">
          <a:xfrm>
            <a:off x="360363" y="428625"/>
            <a:ext cx="8229600" cy="1128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SM, Röntgen: „Verdacht auf Sarkoidose“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Revierangst-Konflikt gelöst  </a:t>
            </a:r>
          </a:p>
        </p:txBody>
      </p:sp>
      <p:cxnSp>
        <p:nvCxnSpPr>
          <p:cNvPr id="35846" name="Gerade Verbindung mit Pfeil 6"/>
          <p:cNvCxnSpPr>
            <a:cxnSpLocks noChangeShapeType="1"/>
          </p:cNvCxnSpPr>
          <p:nvPr/>
        </p:nvCxnSpPr>
        <p:spPr bwMode="auto">
          <a:xfrm>
            <a:off x="365125" y="3933825"/>
            <a:ext cx="720725" cy="3587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Gerade Verbindung mit Pfeil 7"/>
          <p:cNvCxnSpPr>
            <a:cxnSpLocks noChangeShapeType="1"/>
          </p:cNvCxnSpPr>
          <p:nvPr/>
        </p:nvCxnSpPr>
        <p:spPr bwMode="auto">
          <a:xfrm flipH="1" flipV="1">
            <a:off x="3702050" y="4902200"/>
            <a:ext cx="1085850" cy="1825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Gerade Verbindung mit Pfeil 9"/>
          <p:cNvCxnSpPr>
            <a:cxnSpLocks noChangeShapeType="1"/>
          </p:cNvCxnSpPr>
          <p:nvPr/>
        </p:nvCxnSpPr>
        <p:spPr bwMode="auto">
          <a:xfrm flipH="1">
            <a:off x="2795588" y="2638425"/>
            <a:ext cx="47625" cy="8620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Gerade Verbindung mit Pfeil 11"/>
          <p:cNvCxnSpPr>
            <a:cxnSpLocks noChangeShapeType="1"/>
          </p:cNvCxnSpPr>
          <p:nvPr/>
        </p:nvCxnSpPr>
        <p:spPr bwMode="auto">
          <a:xfrm flipV="1">
            <a:off x="2266950" y="5805488"/>
            <a:ext cx="144463" cy="9366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4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Bronchien, Bronchienmuskulatur, Becherzellen</a:t>
            </a:r>
            <a:endParaRPr lang="de-AT" altLang="de-DE" sz="1800"/>
          </a:p>
        </p:txBody>
      </p:sp>
      <p:pic>
        <p:nvPicPr>
          <p:cNvPr id="17410" name="Inhaltsplatzhalt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7650" y="968375"/>
            <a:ext cx="3224213" cy="57007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7350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169863" y="228600"/>
            <a:ext cx="87947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Bronchienmuskulatur, -Schleimhaut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2"/>
          <p:cNvCxnSpPr>
            <a:cxnSpLocks noChangeShapeType="1"/>
          </p:cNvCxnSpPr>
          <p:nvPr/>
        </p:nvCxnSpPr>
        <p:spPr bwMode="auto">
          <a:xfrm flipH="1">
            <a:off x="6011863" y="1412875"/>
            <a:ext cx="1152525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8"/>
          <p:cNvCxnSpPr>
            <a:cxnSpLocks noChangeShapeType="1"/>
          </p:cNvCxnSpPr>
          <p:nvPr/>
        </p:nvCxnSpPr>
        <p:spPr bwMode="auto">
          <a:xfrm flipH="1" flipV="1">
            <a:off x="6257925" y="2565400"/>
            <a:ext cx="1409700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2" descr="Bronchi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363" y="625475"/>
            <a:ext cx="6308725" cy="74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Bronchien, Bronchienmuskulatur aktiver K.</a:t>
            </a:r>
            <a:endParaRPr lang="de-AT" altLang="de-DE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1506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Lungenbläschen, Becherzellen</a:t>
            </a:r>
          </a:p>
        </p:txBody>
      </p:sp>
      <p:cxnSp>
        <p:nvCxnSpPr>
          <p:cNvPr id="21508" name="Gerade Verbindung mit Pfeil 4"/>
          <p:cNvCxnSpPr>
            <a:cxnSpLocks noChangeShapeType="1"/>
          </p:cNvCxnSpPr>
          <p:nvPr/>
        </p:nvCxnSpPr>
        <p:spPr bwMode="auto">
          <a:xfrm flipH="1">
            <a:off x="5003800" y="2349500"/>
            <a:ext cx="1728788" cy="1000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erade Verbindung mit Pfeil 6"/>
          <p:cNvCxnSpPr>
            <a:cxnSpLocks noChangeShapeType="1"/>
          </p:cNvCxnSpPr>
          <p:nvPr/>
        </p:nvCxnSpPr>
        <p:spPr bwMode="auto">
          <a:xfrm>
            <a:off x="1979613" y="2276475"/>
            <a:ext cx="1655762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4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Alveolen, wiederkehrender Konflikt</a:t>
            </a:r>
            <a:endParaRPr lang="de-AT" altLang="de-DE" sz="1800"/>
          </a:p>
        </p:txBody>
      </p:sp>
      <p:pic>
        <p:nvPicPr>
          <p:cNvPr id="23554" name="Bild 1" descr="Alveolen al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425" y="1019175"/>
            <a:ext cx="6875463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4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Lungenembolie</a:t>
            </a:r>
            <a:endParaRPr lang="de-AT" altLang="de-DE" sz="1800"/>
          </a:p>
        </p:txBody>
      </p:sp>
      <p:pic>
        <p:nvPicPr>
          <p:cNvPr id="24578" name="Bild 2" descr="114 Herzkranzgefäß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4159250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Bild:Mycobacterium tuberculosis 8438 lo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06463"/>
            <a:ext cx="82804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9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Tuberkel-Bakterien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Macintosh PowerPoint</Application>
  <PresentationFormat>Bildschirmpräsentation (4:3)</PresentationFormat>
  <Paragraphs>34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ＭＳ Ｐゴシック</vt:lpstr>
      <vt:lpstr>Arial Black</vt:lpstr>
      <vt:lpstr>Tahoma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2019-09-27T08:33:04Z</dcterms:created>
  <dcterms:modified xsi:type="dcterms:W3CDTF">2019-09-27T08:35:38Z</dcterms:modified>
</cp:coreProperties>
</file>