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19" r:id="rId2"/>
    <p:sldId id="308" r:id="rId3"/>
    <p:sldId id="287" r:id="rId4"/>
    <p:sldId id="309" r:id="rId5"/>
    <p:sldId id="307" r:id="rId6"/>
    <p:sldId id="320" r:id="rId7"/>
    <p:sldId id="294" r:id="rId8"/>
    <p:sldId id="302" r:id="rId9"/>
    <p:sldId id="315" r:id="rId10"/>
    <p:sldId id="317" r:id="rId11"/>
    <p:sldId id="321" r:id="rId12"/>
    <p:sldId id="326" r:id="rId13"/>
    <p:sldId id="325" r:id="rId14"/>
    <p:sldId id="324" r:id="rId15"/>
    <p:sldId id="301" r:id="rId16"/>
    <p:sldId id="311" r:id="rId17"/>
    <p:sldId id="312" r:id="rId18"/>
    <p:sldId id="306" r:id="rId19"/>
    <p:sldId id="318" r:id="rId20"/>
    <p:sldId id="298" r:id="rId21"/>
    <p:sldId id="327" r:id="rId22"/>
    <p:sldId id="322" r:id="rId23"/>
    <p:sldId id="310" r:id="rId24"/>
    <p:sldId id="305" r:id="rId25"/>
    <p:sldId id="323" r:id="rId26"/>
    <p:sldId id="282" r:id="rId27"/>
    <p:sldId id="316" r:id="rId28"/>
    <p:sldId id="314" r:id="rId29"/>
    <p:sldId id="297" r:id="rId30"/>
    <p:sldId id="269" r:id="rId31"/>
    <p:sldId id="296" r:id="rId32"/>
    <p:sldId id="299" r:id="rId33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54237E7B-9783-4E4B-ABE4-EAB42051EA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931EF439-EFE6-5E42-BC55-53620D52BB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62DE8405-8B44-034F-B795-2E524E3AB5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D35E7B3A-A146-E340-AF37-5DAF8EA391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A1948EFA-6044-2640-BB17-3E9AAF64F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3D411E-22DF-AF47-B428-5F64756D538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69753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D422098-8A26-8C42-9E98-EC990ACBF832}" type="slidenum">
              <a:rPr lang="de-AT" altLang="de-DE"/>
              <a:pPr>
                <a:spcBef>
                  <a:spcPct val="0"/>
                </a:spcBef>
              </a:pPr>
              <a:t>3</a:t>
            </a:fld>
            <a:endParaRPr lang="de-AT" altLang="de-D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5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E48D0D4-0C7E-3544-BC8B-363E07B71919}" type="slidenum">
              <a:rPr lang="de-AT" altLang="de-DE"/>
              <a:pPr>
                <a:spcBef>
                  <a:spcPct val="0"/>
                </a:spcBef>
              </a:pPr>
              <a:t>6</a:t>
            </a:fld>
            <a:endParaRPr lang="de-AT" altLang="de-D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1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B7AD7AF-26B1-D548-8D85-5D270B174505}" type="slidenum">
              <a:rPr lang="de-AT" altLang="de-DE"/>
              <a:pPr>
                <a:spcBef>
                  <a:spcPct val="0"/>
                </a:spcBef>
              </a:pPr>
              <a:t>11</a:t>
            </a:fld>
            <a:endParaRPr lang="de-AT" altLang="de-DE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847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D3007A3-29F3-A84C-BF44-1D7C36AF13B8}" type="slidenum">
              <a:rPr lang="de-DE" altLang="de-DE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FC07DE-CDB2-0A48-945D-3EB1B39F8D20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24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6E21CCD-7D69-184A-B451-0FA7BEAFDA46}" type="slidenum">
              <a:rPr lang="de-AT" altLang="de-DE"/>
              <a:pPr>
                <a:spcBef>
                  <a:spcPct val="0"/>
                </a:spcBef>
              </a:pPr>
              <a:t>20</a:t>
            </a:fld>
            <a:endParaRPr lang="de-AT" altLang="de-D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38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E93E81D-D43A-8A49-8A5E-459FBB97BB34}" type="slidenum">
              <a:rPr lang="de-DE" altLang="de-DE"/>
              <a:pPr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625DCF-2F95-1C4E-AE27-EECBA0D4FDE2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7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24B5CF8-BE1D-9848-B07A-F5FE06C08A9C}" type="slidenum">
              <a:rPr lang="de-AT" altLang="de-DE"/>
              <a:pPr>
                <a:spcBef>
                  <a:spcPct val="0"/>
                </a:spcBef>
              </a:pPr>
              <a:t>25</a:t>
            </a:fld>
            <a:endParaRPr lang="de-AT" altLang="de-DE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893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126018E-8F67-B74B-8537-43A8619DD7DA}" type="slidenum">
              <a:rPr lang="de-AT" altLang="de-DE"/>
              <a:pPr>
                <a:spcBef>
                  <a:spcPct val="0"/>
                </a:spcBef>
              </a:pPr>
              <a:t>26</a:t>
            </a:fld>
            <a:endParaRPr lang="de-AT" altLang="de-DE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59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EA3F177-A75B-7441-A961-A4679061F0A6}" type="slidenum">
              <a:rPr lang="de-AT" altLang="de-DE"/>
              <a:pPr>
                <a:spcBef>
                  <a:spcPct val="0"/>
                </a:spcBef>
              </a:pPr>
              <a:t>32</a:t>
            </a:fld>
            <a:endParaRPr lang="de-AT" altLang="de-DE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76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83BE-9249-4347-A97A-B221685A178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6654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C1FC-C33D-F949-B5D5-1F6A67DA46D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0983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E26BE-2C61-6547-A94C-31771769715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894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89E24-804B-1D4F-A6D1-331E4E56952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1593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15FDD-FD0B-6640-8E2A-9CC3D450142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4277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16308-C668-B948-9F90-9EA9E15FA62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4785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2F9B-092E-0144-AEE1-3AAE9623F86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9584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017D-14A2-B548-9BD5-09778B6DBB6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6684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9BFC-8013-DB49-9C5E-9F51F76CA27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9802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74E52-A24E-9D4C-8209-DACA6F6EA89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3749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5D12-D19F-5343-9E28-E097483FDD7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029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E73A-C5F2-2A41-B9C7-0C3AF0333E7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0455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A0D7ABA-E089-DC41-9ACE-A614BCF0A2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A766FE8-3F93-474B-A69D-85E8E61965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9F9A69D-6F89-1041-BFE5-E25D3F2827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769662A-F5B0-5645-9601-A1B8B31D484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C3%25252525252525BC.ppt#-1,1,Foli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upload.wikimedia.org/wikipedia/de/e/ee/Gray_Perikard.jpg" TargetMode="External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Herz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D9CA9-9A3A-BF46-A09B-C1A1D751CAA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/>
          </a:p>
        </p:txBody>
      </p:sp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Herzmuskel, wiederkehrender Konflikt </a:t>
            </a:r>
          </a:p>
        </p:txBody>
      </p:sp>
      <p:pic>
        <p:nvPicPr>
          <p:cNvPr id="26627" name="Bild 1" descr="Myokard aktiv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6192837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Koronararterien</a:t>
            </a:r>
          </a:p>
        </p:txBody>
      </p:sp>
      <p:pic>
        <p:nvPicPr>
          <p:cNvPr id="27650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136650"/>
            <a:ext cx="4041775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7B4B7-54C5-F444-B38A-40DDB9CBA259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/>
          </a:p>
        </p:txBody>
      </p:sp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Herzkranzgefäße – Ausgusspräparat </a:t>
            </a:r>
          </a:p>
        </p:txBody>
      </p:sp>
      <p:pic>
        <p:nvPicPr>
          <p:cNvPr id="29699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40671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5E637B-B6F0-F14C-83A5-BA95311088FA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/>
          </a:p>
        </p:txBody>
      </p:sp>
      <p:sp>
        <p:nvSpPr>
          <p:cNvPr id="30722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Herzkranzgefäße – Umgehungsgefäß</a:t>
            </a:r>
          </a:p>
        </p:txBody>
      </p:sp>
      <p:pic>
        <p:nvPicPr>
          <p:cNvPr id="30723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5573713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D99198-0B9C-EE42-AF81-1BD68BCB1745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/>
          </a:p>
        </p:txBody>
      </p:sp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Herzkranzgefäße – Umgehungsgefäß</a:t>
            </a:r>
          </a:p>
        </p:txBody>
      </p:sp>
      <p:pic>
        <p:nvPicPr>
          <p:cNvPr id="31747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4294187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4813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Koronararterien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32772" name="Gerade Verbindung mit Pfeil 2"/>
          <p:cNvCxnSpPr>
            <a:cxnSpLocks noChangeShapeType="1"/>
          </p:cNvCxnSpPr>
          <p:nvPr/>
        </p:nvCxnSpPr>
        <p:spPr bwMode="auto">
          <a:xfrm flipH="1" flipV="1">
            <a:off x="6300788" y="3500438"/>
            <a:ext cx="1152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Bild 1" descr="Koronar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7691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100742-861E-E84F-AECE-C9550B78BB5A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Koronararterien (Revierverlust), aktiver 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 1" descr="Korar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03250"/>
            <a:ext cx="704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524ECF-5B96-B246-9474-887283366A09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Koronararterien (Revierverlust), aktiver 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BEF820-DCE8-F941-9942-D34DD6B0708D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/>
          </a:p>
        </p:txBody>
      </p:sp>
      <p:pic>
        <p:nvPicPr>
          <p:cNvPr id="36866" name="Bild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520700"/>
            <a:ext cx="6335713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Koronararterien in Heilung (Revierverlust)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CAA0C4-5BA1-5B43-81F1-06EDD189FCF9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/>
          </a:p>
        </p:txBody>
      </p:sp>
      <p:sp>
        <p:nvSpPr>
          <p:cNvPr id="37890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Udo Jürgens – sein letzter Auftritt</a:t>
            </a:r>
          </a:p>
        </p:txBody>
      </p:sp>
      <p:pic>
        <p:nvPicPr>
          <p:cNvPr id="37891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3" y="1196975"/>
            <a:ext cx="781367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2" descr="Steiermark-Herz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4063" y="0"/>
            <a:ext cx="1036637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Koronararterien - Koronarvenen</a:t>
            </a:r>
          </a:p>
        </p:txBody>
      </p:sp>
      <p:pic>
        <p:nvPicPr>
          <p:cNvPr id="38914" name="Bild 1" descr="114 Herzkranzgefäß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876300"/>
            <a:ext cx="431482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kreislauf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-166688"/>
            <a:ext cx="3743325" cy="71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AutoShape 3"/>
          <p:cNvSpPr>
            <a:spLocks noChangeArrowheads="1"/>
          </p:cNvSpPr>
          <p:nvPr/>
        </p:nvSpPr>
        <p:spPr bwMode="auto">
          <a:xfrm>
            <a:off x="446088" y="303213"/>
            <a:ext cx="2397125" cy="677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Blutkreislauf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4813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Koronarvenen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41988" name="Gerade Verbindung mit Pfeil 8"/>
          <p:cNvCxnSpPr>
            <a:cxnSpLocks noChangeShapeType="1"/>
          </p:cNvCxnSpPr>
          <p:nvPr/>
        </p:nvCxnSpPr>
        <p:spPr bwMode="auto">
          <a:xfrm flipV="1">
            <a:off x="1979613" y="3500438"/>
            <a:ext cx="749300" cy="188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 descr="Koronararterien aktiv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688" y="692150"/>
            <a:ext cx="6088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AAADB-A488-804E-B6DE-1D6D817E784F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Koronarvenen, wiederkehrender Konflikt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E09F0A-FDF4-0347-BA51-C8134FDC3A67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101917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="" xmlns:a16="http://schemas.microsoft.com/office/drawing/2014/main" id="{B9EE0EA7-8FBE-A045-B343-7DB4C6939712}"/>
              </a:ext>
            </a:extLst>
          </p:cNvPr>
          <p:cNvCxnSpPr/>
          <p:nvPr/>
        </p:nvCxnSpPr>
        <p:spPr>
          <a:xfrm rot="5400000">
            <a:off x="3850481" y="2636044"/>
            <a:ext cx="428625" cy="14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="" xmlns:a16="http://schemas.microsoft.com/office/drawing/2014/main" id="{941FEE7E-96D3-474A-B90D-59C60D13CD0D}"/>
              </a:ext>
            </a:extLst>
          </p:cNvPr>
          <p:cNvCxnSpPr/>
          <p:nvPr/>
        </p:nvCxnSpPr>
        <p:spPr>
          <a:xfrm rot="5400000" flipH="1" flipV="1">
            <a:off x="3779044" y="4007644"/>
            <a:ext cx="214312" cy="57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="" xmlns:a16="http://schemas.microsoft.com/office/drawing/2014/main" id="{D0A9556E-3E95-704E-B32E-60B1E4B4BA2D}"/>
              </a:ext>
            </a:extLst>
          </p:cNvPr>
          <p:cNvCxnSpPr/>
          <p:nvPr/>
        </p:nvCxnSpPr>
        <p:spPr>
          <a:xfrm rot="10800000">
            <a:off x="4572000" y="3500438"/>
            <a:ext cx="357188" cy="71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AutoShape 3"/>
          <p:cNvSpPr>
            <a:spLocks noChangeArrowheads="1"/>
          </p:cNvSpPr>
          <p:nvPr/>
        </p:nvSpPr>
        <p:spPr bwMode="auto">
          <a:xfrm>
            <a:off x="468313" y="400050"/>
            <a:ext cx="8370887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Koronarvenen – wiederkehrender Konflikt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Herzbeutel</a:t>
            </a:r>
          </a:p>
        </p:txBody>
      </p:sp>
      <p:pic>
        <p:nvPicPr>
          <p:cNvPr id="46082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965200"/>
            <a:ext cx="4103687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" y="1103313"/>
            <a:ext cx="74977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Herzbeutel – Pericard im Kleinhirn</a:t>
            </a:r>
          </a:p>
        </p:txBody>
      </p:sp>
      <p:cxnSp>
        <p:nvCxnSpPr>
          <p:cNvPr id="48132" name="Gerade Verbindung mit Pfeil 3"/>
          <p:cNvCxnSpPr>
            <a:cxnSpLocks noChangeShapeType="1"/>
          </p:cNvCxnSpPr>
          <p:nvPr/>
        </p:nvCxnSpPr>
        <p:spPr bwMode="auto">
          <a:xfrm>
            <a:off x="1187450" y="2997200"/>
            <a:ext cx="3249613" cy="1684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3" name="Gerade Verbindung mit Pfeil 5"/>
          <p:cNvCxnSpPr>
            <a:cxnSpLocks noChangeShapeType="1"/>
          </p:cNvCxnSpPr>
          <p:nvPr/>
        </p:nvCxnSpPr>
        <p:spPr bwMode="auto">
          <a:xfrm flipH="1">
            <a:off x="4992688" y="2852738"/>
            <a:ext cx="3035300" cy="1833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Bild 1" descr="hebe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" y="674688"/>
            <a:ext cx="6867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253FD-D0A8-3947-912D-7E7E4705EB49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Herzbeutel, aktiver Konflikt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Bild 1" descr="Herzbeutel pc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013" y="74771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DB118F-798C-C44D-A5F4-CD6C30C867B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Herzbeutel, Heilungsphase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Bild:Gray Perikard.jpg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941388"/>
            <a:ext cx="6046788" cy="6016625"/>
          </a:xfrm>
        </p:spPr>
      </p:pic>
      <p:sp>
        <p:nvSpPr>
          <p:cNvPr id="52226" name="AutoShape 7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Herzbeutel (Pericard) – Überblick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Herz Überblick</a:t>
            </a:r>
          </a:p>
        </p:txBody>
      </p:sp>
      <p:pic>
        <p:nvPicPr>
          <p:cNvPr id="17410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965200"/>
            <a:ext cx="4103687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33 S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8532813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AutoShape 3"/>
          <p:cNvSpPr>
            <a:spLocks noChangeArrowheads="1"/>
          </p:cNvSpPr>
          <p:nvPr/>
        </p:nvSpPr>
        <p:spPr bwMode="auto">
          <a:xfrm>
            <a:off x="539750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Herzbeutelerguss – Heilungsphase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54274" name="Picture 4" descr="U44700-003-f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11113"/>
            <a:ext cx="9144001" cy="6873875"/>
          </a:xfrm>
          <a:noFill/>
        </p:spPr>
      </p:pic>
      <p:sp>
        <p:nvSpPr>
          <p:cNvPr id="54275" name="AutoShape 8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Verwachsener Herzbeutel: Fibrinöse Pericarditis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Herzklappen</a:t>
            </a:r>
          </a:p>
        </p:txBody>
      </p:sp>
      <p:pic>
        <p:nvPicPr>
          <p:cNvPr id="55298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923925"/>
            <a:ext cx="49403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kreislauf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-166688"/>
            <a:ext cx="3743325" cy="71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446088" y="303213"/>
            <a:ext cx="2397125" cy="677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Blutkreislauf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SCANS\hn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977900"/>
            <a:ext cx="907415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Herzkammern im Schnitt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Herzmuskel</a:t>
            </a:r>
          </a:p>
        </p:txBody>
      </p:sp>
      <p:pic>
        <p:nvPicPr>
          <p:cNvPr id="21506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965200"/>
            <a:ext cx="4103687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AMI_pain_fro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865188"/>
            <a:ext cx="5346700" cy="5876925"/>
          </a:xfrm>
          <a:noFill/>
        </p:spPr>
      </p:pic>
      <p:sp>
        <p:nvSpPr>
          <p:cNvPr id="23554" name="AutoShape 8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Herzinfarkt - Schmerzgebiete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836613"/>
            <a:ext cx="5060950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Großhirnmarklager –– Herzmuskel (Myokard)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4580" name="Gerade Verbindung mit Pfeil 3"/>
          <p:cNvCxnSpPr>
            <a:cxnSpLocks noChangeShapeType="1"/>
          </p:cNvCxnSpPr>
          <p:nvPr/>
        </p:nvCxnSpPr>
        <p:spPr bwMode="auto">
          <a:xfrm>
            <a:off x="2484438" y="2205038"/>
            <a:ext cx="1655762" cy="1008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Gerade Verbindung mit Pfeil 4"/>
          <p:cNvCxnSpPr>
            <a:cxnSpLocks noChangeShapeType="1"/>
          </p:cNvCxnSpPr>
          <p:nvPr/>
        </p:nvCxnSpPr>
        <p:spPr bwMode="auto">
          <a:xfrm flipH="1">
            <a:off x="5435600" y="2133600"/>
            <a:ext cx="1800225" cy="1008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 2" descr="Ü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463" y="458788"/>
            <a:ext cx="6867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08BE04-5784-4144-979C-9C28DCD2BF4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Herzmuskel, wiederkehrender Konflikt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Macintosh PowerPoint</Application>
  <PresentationFormat>Bildschirmpräsentation (4:3)</PresentationFormat>
  <Paragraphs>56</Paragraphs>
  <Slides>32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Arial Black</vt:lpstr>
      <vt:lpstr>ＭＳ Ｐゴシック</vt:lpstr>
      <vt:lpstr>Times New Roman</vt:lpstr>
      <vt:lpstr>Arial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3</cp:revision>
  <dcterms:created xsi:type="dcterms:W3CDTF">2019-09-27T08:13:22Z</dcterms:created>
  <dcterms:modified xsi:type="dcterms:W3CDTF">2019-09-27T08:22:30Z</dcterms:modified>
</cp:coreProperties>
</file>