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handoutMasterIdLst>
    <p:handoutMasterId r:id="rId132"/>
  </p:handoutMasterIdLst>
  <p:sldIdLst>
    <p:sldId id="1644" r:id="rId2"/>
    <p:sldId id="918" r:id="rId3"/>
    <p:sldId id="1513" r:id="rId4"/>
    <p:sldId id="1622" r:id="rId5"/>
    <p:sldId id="1394" r:id="rId6"/>
    <p:sldId id="477" r:id="rId7"/>
    <p:sldId id="1620" r:id="rId8"/>
    <p:sldId id="1574" r:id="rId9"/>
    <p:sldId id="1626" r:id="rId10"/>
    <p:sldId id="1628" r:id="rId11"/>
    <p:sldId id="921" r:id="rId12"/>
    <p:sldId id="1482" r:id="rId13"/>
    <p:sldId id="1542" r:id="rId14"/>
    <p:sldId id="817" r:id="rId15"/>
    <p:sldId id="815" r:id="rId16"/>
    <p:sldId id="919" r:id="rId17"/>
    <p:sldId id="920" r:id="rId18"/>
    <p:sldId id="922" r:id="rId19"/>
    <p:sldId id="1395" r:id="rId20"/>
    <p:sldId id="1351" r:id="rId21"/>
    <p:sldId id="1355" r:id="rId22"/>
    <p:sldId id="1624" r:id="rId23"/>
    <p:sldId id="1357" r:id="rId24"/>
    <p:sldId id="1535" r:id="rId25"/>
    <p:sldId id="1634" r:id="rId26"/>
    <p:sldId id="1538" r:id="rId27"/>
    <p:sldId id="1635" r:id="rId28"/>
    <p:sldId id="1522" r:id="rId29"/>
    <p:sldId id="927" r:id="rId30"/>
    <p:sldId id="1638" r:id="rId31"/>
    <p:sldId id="797" r:id="rId32"/>
    <p:sldId id="1639" r:id="rId33"/>
    <p:sldId id="1642" r:id="rId34"/>
    <p:sldId id="1512" r:id="rId35"/>
    <p:sldId id="1444" r:id="rId36"/>
    <p:sldId id="888" r:id="rId37"/>
    <p:sldId id="832" r:id="rId38"/>
    <p:sldId id="833" r:id="rId39"/>
    <p:sldId id="826" r:id="rId40"/>
    <p:sldId id="882" r:id="rId41"/>
    <p:sldId id="827" r:id="rId42"/>
    <p:sldId id="830" r:id="rId43"/>
    <p:sldId id="1643" r:id="rId44"/>
    <p:sldId id="1385" r:id="rId45"/>
    <p:sldId id="1520" r:id="rId46"/>
    <p:sldId id="1519" r:id="rId47"/>
    <p:sldId id="836" r:id="rId48"/>
    <p:sldId id="1540" r:id="rId49"/>
    <p:sldId id="901" r:id="rId50"/>
    <p:sldId id="1353" r:id="rId51"/>
    <p:sldId id="1354" r:id="rId52"/>
    <p:sldId id="1453" r:id="rId53"/>
    <p:sldId id="1352" r:id="rId54"/>
    <p:sldId id="1448" r:id="rId55"/>
    <p:sldId id="1465" r:id="rId56"/>
    <p:sldId id="1466" r:id="rId57"/>
    <p:sldId id="1443" r:id="rId58"/>
    <p:sldId id="1549" r:id="rId59"/>
    <p:sldId id="1547" r:id="rId60"/>
    <p:sldId id="1548" r:id="rId61"/>
    <p:sldId id="1554" r:id="rId62"/>
    <p:sldId id="1625" r:id="rId63"/>
    <p:sldId id="1551" r:id="rId64"/>
    <p:sldId id="1533" r:id="rId65"/>
    <p:sldId id="1552" r:id="rId66"/>
    <p:sldId id="943" r:id="rId67"/>
    <p:sldId id="945" r:id="rId68"/>
    <p:sldId id="944" r:id="rId69"/>
    <p:sldId id="1485" r:id="rId70"/>
    <p:sldId id="828" r:id="rId71"/>
    <p:sldId id="807" r:id="rId72"/>
    <p:sldId id="946" r:id="rId73"/>
    <p:sldId id="1629" r:id="rId74"/>
    <p:sldId id="1630" r:id="rId75"/>
    <p:sldId id="1632" r:id="rId76"/>
    <p:sldId id="1633" r:id="rId77"/>
    <p:sldId id="1631" r:id="rId78"/>
    <p:sldId id="949" r:id="rId79"/>
    <p:sldId id="950" r:id="rId80"/>
    <p:sldId id="1572" r:id="rId81"/>
    <p:sldId id="951" r:id="rId82"/>
    <p:sldId id="952" r:id="rId83"/>
    <p:sldId id="1570" r:id="rId84"/>
    <p:sldId id="1571" r:id="rId85"/>
    <p:sldId id="1567" r:id="rId86"/>
    <p:sldId id="1545" r:id="rId87"/>
    <p:sldId id="812" r:id="rId88"/>
    <p:sldId id="811" r:id="rId89"/>
    <p:sldId id="1621" r:id="rId90"/>
    <p:sldId id="953" r:id="rId91"/>
    <p:sldId id="1565" r:id="rId92"/>
    <p:sldId id="1566" r:id="rId93"/>
    <p:sldId id="1568" r:id="rId94"/>
    <p:sldId id="1562" r:id="rId95"/>
    <p:sldId id="1391" r:id="rId96"/>
    <p:sldId id="1375" r:id="rId97"/>
    <p:sldId id="1539" r:id="rId98"/>
    <p:sldId id="1463" r:id="rId99"/>
    <p:sldId id="1336" r:id="rId100"/>
    <p:sldId id="1344" r:id="rId101"/>
    <p:sldId id="1337" r:id="rId102"/>
    <p:sldId id="1338" r:id="rId103"/>
    <p:sldId id="1339" r:id="rId104"/>
    <p:sldId id="1340" r:id="rId105"/>
    <p:sldId id="1341" r:id="rId106"/>
    <p:sldId id="1342" r:id="rId107"/>
    <p:sldId id="1343" r:id="rId108"/>
    <p:sldId id="1541" r:id="rId109"/>
    <p:sldId id="1346" r:id="rId110"/>
    <p:sldId id="1345" r:id="rId111"/>
    <p:sldId id="1347" r:id="rId112"/>
    <p:sldId id="1348" r:id="rId113"/>
    <p:sldId id="1553" r:id="rId114"/>
    <p:sldId id="1543" r:id="rId115"/>
    <p:sldId id="1350" r:id="rId116"/>
    <p:sldId id="1447" r:id="rId117"/>
    <p:sldId id="1558" r:id="rId118"/>
    <p:sldId id="1477" r:id="rId119"/>
    <p:sldId id="1362" r:id="rId120"/>
    <p:sldId id="1363" r:id="rId121"/>
    <p:sldId id="1364" r:id="rId122"/>
    <p:sldId id="1516" r:id="rId123"/>
    <p:sldId id="1488" r:id="rId124"/>
    <p:sldId id="1489" r:id="rId125"/>
    <p:sldId id="1521" r:id="rId126"/>
    <p:sldId id="1392" r:id="rId127"/>
    <p:sldId id="1517" r:id="rId128"/>
    <p:sldId id="1366" r:id="rId129"/>
    <p:sldId id="1556" r:id="rId130"/>
  </p:sldIdLst>
  <p:sldSz cx="9144000" cy="6858000" type="screen4x3"/>
  <p:notesSz cx="6858000" cy="9144000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9"/>
  </p:normalViewPr>
  <p:slideViewPr>
    <p:cSldViewPr>
      <p:cViewPr varScale="1">
        <p:scale>
          <a:sx n="111" d="100"/>
          <a:sy n="111" d="100"/>
        </p:scale>
        <p:origin x="11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2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notesMaster" Target="notesMasters/notesMaster1.xml"/><Relationship Id="rId132" Type="http://schemas.openxmlformats.org/officeDocument/2006/relationships/handoutMaster" Target="handoutMasters/handoutMaster1.xml"/><Relationship Id="rId133" Type="http://schemas.openxmlformats.org/officeDocument/2006/relationships/presProps" Target="presProps.xml"/><Relationship Id="rId134" Type="http://schemas.openxmlformats.org/officeDocument/2006/relationships/viewProps" Target="viewProps.xml"/><Relationship Id="rId135" Type="http://schemas.openxmlformats.org/officeDocument/2006/relationships/theme" Target="theme/theme1.xml"/><Relationship Id="rId1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27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27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27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982CD4B-367F-6440-9D3F-5378B21EAB8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616308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noProof="0"/>
              <a:t>Klicken Sie, um die Formate des Vorlagentextes zu bearbeiten</a:t>
            </a:r>
          </a:p>
          <a:p>
            <a:pPr lvl="1"/>
            <a:r>
              <a:rPr lang="de-AT" altLang="de-DE" noProof="0"/>
              <a:t>Zweite Ebene</a:t>
            </a:r>
          </a:p>
          <a:p>
            <a:pPr lvl="2"/>
            <a:r>
              <a:rPr lang="de-AT" altLang="de-DE" noProof="0"/>
              <a:t>Dritte Ebene</a:t>
            </a:r>
          </a:p>
          <a:p>
            <a:pPr lvl="3"/>
            <a:r>
              <a:rPr lang="de-AT" altLang="de-DE" noProof="0"/>
              <a:t>Vierte Ebene</a:t>
            </a:r>
          </a:p>
          <a:p>
            <a:pPr lvl="4"/>
            <a:r>
              <a:rPr lang="de-AT" altLang="de-DE" noProof="0"/>
              <a:t>Fünfte Ebene</a:t>
            </a:r>
          </a:p>
        </p:txBody>
      </p:sp>
      <p:sp>
        <p:nvSpPr>
          <p:cNvPr id="1741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136464B7-8F94-0B46-BA26-51272374629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38776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D67D5E-012F-5044-9679-6F3D6643659E}" type="slidenum">
              <a:rPr lang="de-AT" altLang="de-DE"/>
              <a:pPr>
                <a:spcBef>
                  <a:spcPct val="0"/>
                </a:spcBef>
              </a:pPr>
              <a:t>6</a:t>
            </a:fld>
            <a:endParaRPr lang="de-AT" altLang="de-DE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70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6B36FA-C099-C841-975B-91E6F7560D13}" type="slidenum">
              <a:rPr lang="de-AT" altLang="de-DE"/>
              <a:pPr algn="r" eaLnBrk="1" hangingPunct="1">
                <a:spcBef>
                  <a:spcPct val="0"/>
                </a:spcBef>
              </a:pPr>
              <a:t>18</a:t>
            </a:fld>
            <a:endParaRPr lang="de-AT" altLang="de-DE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672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77E4477-D869-DF49-99CD-FB18F4C6EE4B}" type="slidenum">
              <a:rPr lang="de-AT" altLang="de-DE"/>
              <a:pPr>
                <a:spcBef>
                  <a:spcPct val="0"/>
                </a:spcBef>
              </a:pPr>
              <a:t>31</a:t>
            </a:fld>
            <a:endParaRPr lang="de-AT" altLang="de-DE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3285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FA05B68-7074-894F-BAEA-C18842ED4F54}" type="slidenum">
              <a:rPr lang="de-AT" altLang="de-DE"/>
              <a:pPr>
                <a:spcBef>
                  <a:spcPct val="0"/>
                </a:spcBef>
              </a:pPr>
              <a:t>34</a:t>
            </a:fld>
            <a:endParaRPr lang="de-AT" altLang="de-DE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07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2AFB13D-6D9C-3846-A7D7-C572D8936FB7}" type="slidenum">
              <a:rPr lang="de-AT" altLang="de-DE"/>
              <a:pPr>
                <a:spcBef>
                  <a:spcPct val="0"/>
                </a:spcBef>
              </a:pPr>
              <a:t>35</a:t>
            </a:fld>
            <a:endParaRPr lang="de-AT" altLang="de-DE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07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97EFE5-B086-C747-A480-DD3B933F814A}" type="slidenum">
              <a:rPr lang="de-AT" altLang="de-DE"/>
              <a:pPr algn="r" eaLnBrk="1" hangingPunct="1">
                <a:spcBef>
                  <a:spcPct val="0"/>
                </a:spcBef>
              </a:pPr>
              <a:t>36</a:t>
            </a:fld>
            <a:endParaRPr lang="de-AT" alt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632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ED7009-E08D-7F4E-B8BB-E247D2C65E29}" type="slidenum">
              <a:rPr lang="de-AT" altLang="de-DE"/>
              <a:pPr algn="r" eaLnBrk="1" hangingPunct="1">
                <a:spcBef>
                  <a:spcPct val="0"/>
                </a:spcBef>
              </a:pPr>
              <a:t>47</a:t>
            </a:fld>
            <a:endParaRPr lang="de-AT" altLang="de-DE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704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D52B1F-056A-E645-9D51-B7B894E4B7B2}" type="slidenum">
              <a:rPr lang="de-AT" altLang="de-DE"/>
              <a:pPr algn="r" eaLnBrk="1" hangingPunct="1">
                <a:spcBef>
                  <a:spcPct val="0"/>
                </a:spcBef>
              </a:pPr>
              <a:t>48</a:t>
            </a:fld>
            <a:endParaRPr lang="de-AT" altLang="de-DE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7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E280CE-C18B-194E-B2AD-082EA9A80214}" type="slidenum">
              <a:rPr lang="de-AT" altLang="de-DE"/>
              <a:pPr algn="r" eaLnBrk="1" hangingPunct="1">
                <a:spcBef>
                  <a:spcPct val="0"/>
                </a:spcBef>
              </a:pPr>
              <a:t>49</a:t>
            </a:fld>
            <a:endParaRPr lang="de-AT" altLang="de-DE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603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802D9-4AAB-6E4E-B696-51821B438C3A}" type="slidenum">
              <a:rPr lang="de-AT" altLang="de-DE"/>
              <a:pPr algn="r" eaLnBrk="1" hangingPunct="1">
                <a:spcBef>
                  <a:spcPct val="0"/>
                </a:spcBef>
              </a:pPr>
              <a:t>52</a:t>
            </a:fld>
            <a:endParaRPr lang="de-AT" altLang="de-D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6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565723-E9DE-A44A-9637-02B82FA585FD}" type="slidenum">
              <a:rPr lang="de-AT" altLang="de-DE"/>
              <a:pPr algn="r" eaLnBrk="1" hangingPunct="1">
                <a:spcBef>
                  <a:spcPct val="0"/>
                </a:spcBef>
              </a:pPr>
              <a:t>58</a:t>
            </a:fld>
            <a:endParaRPr lang="de-AT" altLang="de-DE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3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1138E82-D01C-AB42-800A-C456445A0C6C}" type="slidenum">
              <a:rPr lang="de-AT" altLang="de-DE"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de-AT" altLang="de-DE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47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9E2EF4-E179-5143-B6FF-94300BB5C82D}" type="slidenum">
              <a:rPr lang="de-AT" altLang="de-DE"/>
              <a:pPr algn="r" eaLnBrk="1" hangingPunct="1">
                <a:spcBef>
                  <a:spcPct val="0"/>
                </a:spcBef>
              </a:pPr>
              <a:t>59</a:t>
            </a:fld>
            <a:endParaRPr lang="de-AT" altLang="de-DE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57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A2E3CB-DACC-D143-A6F5-09BC35A686BF}" type="slidenum">
              <a:rPr lang="de-AT" altLang="de-DE"/>
              <a:pPr algn="r" eaLnBrk="1" hangingPunct="1">
                <a:spcBef>
                  <a:spcPct val="0"/>
                </a:spcBef>
              </a:pPr>
              <a:t>60</a:t>
            </a:fld>
            <a:endParaRPr lang="de-AT" altLang="de-DE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528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84D127-1726-4346-A021-060BA82535E2}" type="slidenum">
              <a:rPr lang="de-AT" altLang="de-DE"/>
              <a:pPr algn="r" eaLnBrk="1" hangingPunct="1">
                <a:spcBef>
                  <a:spcPct val="0"/>
                </a:spcBef>
              </a:pPr>
              <a:t>64</a:t>
            </a:fld>
            <a:endParaRPr lang="de-AT" altLang="de-DE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231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0B8532-7BE9-9A4D-B6F6-96F724F5886B}" type="slidenum">
              <a:rPr lang="de-AT" altLang="de-DE"/>
              <a:pPr algn="r" eaLnBrk="1" hangingPunct="1">
                <a:spcBef>
                  <a:spcPct val="0"/>
                </a:spcBef>
              </a:pPr>
              <a:t>67</a:t>
            </a:fld>
            <a:endParaRPr lang="de-AT" altLang="de-DE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705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3B6FBE-4843-B849-B527-5316FD379418}" type="slidenum">
              <a:rPr lang="de-AT" altLang="de-DE"/>
              <a:pPr algn="r" eaLnBrk="1" hangingPunct="1">
                <a:spcBef>
                  <a:spcPct val="0"/>
                </a:spcBef>
              </a:pPr>
              <a:t>68</a:t>
            </a:fld>
            <a:endParaRPr lang="de-AT" alt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9974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3EDF0-3CF3-DA48-84ED-7E10C850D40E}" type="slidenum">
              <a:rPr lang="de-AT" altLang="de-DE"/>
              <a:pPr algn="r" eaLnBrk="1" hangingPunct="1">
                <a:spcBef>
                  <a:spcPct val="0"/>
                </a:spcBef>
              </a:pPr>
              <a:t>69</a:t>
            </a:fld>
            <a:endParaRPr lang="de-AT" alt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99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40E5FE-4C81-B245-9543-1424654C1D50}" type="slidenum">
              <a:rPr lang="de-AT" altLang="de-DE"/>
              <a:pPr algn="r" eaLnBrk="1" hangingPunct="1">
                <a:spcBef>
                  <a:spcPct val="0"/>
                </a:spcBef>
              </a:pPr>
              <a:t>70</a:t>
            </a:fld>
            <a:endParaRPr lang="de-AT" altLang="de-DE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2560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7A1261-8D4C-AA4E-A276-5CBF8D3ACB5D}" type="slidenum">
              <a:rPr lang="de-AT" altLang="de-DE"/>
              <a:pPr algn="r" eaLnBrk="1" hangingPunct="1">
                <a:spcBef>
                  <a:spcPct val="0"/>
                </a:spcBef>
              </a:pPr>
              <a:t>71</a:t>
            </a:fld>
            <a:endParaRPr lang="de-AT" altLang="de-DE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22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401FB73-DC85-3045-AEC9-E7354D91C9A8}" type="slidenum">
              <a:rPr lang="de-DE" altLang="de-DE">
                <a:latin typeface="Arial" charset="0"/>
              </a:rPr>
              <a:pPr>
                <a:spcBef>
                  <a:spcPct val="0"/>
                </a:spcBef>
              </a:pPr>
              <a:t>73</a:t>
            </a:fld>
            <a:endParaRPr lang="de-DE" altLang="de-DE">
              <a:latin typeface="Arial" charset="0"/>
            </a:endParaRPr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25A313-CCF4-174A-92FA-83345B29B2DE}" type="slidenum">
              <a:rPr lang="de-AT" altLang="de-DE"/>
              <a:pPr algn="r" eaLnBrk="1" hangingPunct="1">
                <a:spcBef>
                  <a:spcPct val="0"/>
                </a:spcBef>
              </a:pPr>
              <a:t>73</a:t>
            </a:fld>
            <a:endParaRPr lang="de-AT" altLang="de-D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186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CA5794-D9C7-9849-85CB-9678BC72EB93}" type="slidenum">
              <a:rPr lang="de-AT" altLang="de-DE"/>
              <a:pPr algn="r" eaLnBrk="1" hangingPunct="1">
                <a:spcBef>
                  <a:spcPct val="0"/>
                </a:spcBef>
              </a:pPr>
              <a:t>77</a:t>
            </a:fld>
            <a:endParaRPr lang="de-AT" alt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056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8462D3-2432-2B41-8C50-939FE13805B8}" type="slidenum">
              <a:rPr lang="de-AT" altLang="de-DE"/>
              <a:pPr algn="r" eaLnBrk="1" hangingPunct="1">
                <a:spcBef>
                  <a:spcPct val="0"/>
                </a:spcBef>
              </a:pPr>
              <a:t>11</a:t>
            </a:fld>
            <a:endParaRPr lang="de-AT" altLang="de-DE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192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ED2CA5-1648-B246-90B9-AF3FF19CA141}" type="slidenum">
              <a:rPr lang="de-AT" altLang="de-DE"/>
              <a:pPr algn="r" eaLnBrk="1" hangingPunct="1">
                <a:spcBef>
                  <a:spcPct val="0"/>
                </a:spcBef>
              </a:pPr>
              <a:t>78</a:t>
            </a:fld>
            <a:endParaRPr lang="de-AT" alt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5051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6C150B-C766-5849-99E7-64AEE50FA81F}" type="slidenum">
              <a:rPr lang="de-AT" altLang="de-DE"/>
              <a:pPr algn="r" eaLnBrk="1" hangingPunct="1">
                <a:spcBef>
                  <a:spcPct val="0"/>
                </a:spcBef>
              </a:pPr>
              <a:t>79</a:t>
            </a:fld>
            <a:endParaRPr lang="de-AT" alt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135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933F5CE-7477-6B4C-BCC9-3C62AA1F300A}" type="slidenum">
              <a:rPr lang="en-US" altLang="de-DE"/>
              <a:pPr>
                <a:spcBef>
                  <a:spcPct val="0"/>
                </a:spcBef>
              </a:pPr>
              <a:t>80</a:t>
            </a:fld>
            <a:endParaRPr lang="en-US" altLang="de-DE"/>
          </a:p>
        </p:txBody>
      </p:sp>
      <p:sp>
        <p:nvSpPr>
          <p:cNvPr id="13107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-168275"/>
            <a:ext cx="5046663" cy="3784600"/>
          </a:xfrm>
          <a:solidFill>
            <a:srgbClr val="FFFFFF"/>
          </a:solidFill>
          <a:ln/>
        </p:spPr>
      </p:sp>
      <p:sp>
        <p:nvSpPr>
          <p:cNvPr id="1310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5388" cy="5056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813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AF2C04-7DD5-7742-AECE-E54516896464}" type="slidenum">
              <a:rPr lang="de-AT" altLang="de-DE"/>
              <a:pPr algn="r" eaLnBrk="1" hangingPunct="1">
                <a:spcBef>
                  <a:spcPct val="0"/>
                </a:spcBef>
              </a:pPr>
              <a:t>81</a:t>
            </a:fld>
            <a:endParaRPr lang="de-AT" altLang="de-DE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208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303F5B-ACE4-AB40-9C82-253E9B0620AF}" type="slidenum">
              <a:rPr lang="de-AT" altLang="de-DE"/>
              <a:pPr algn="r" eaLnBrk="1" hangingPunct="1">
                <a:spcBef>
                  <a:spcPct val="0"/>
                </a:spcBef>
              </a:pPr>
              <a:t>82</a:t>
            </a:fld>
            <a:endParaRPr lang="de-AT" altLang="de-DE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531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CB56B6-6859-8E45-B06F-21F002BD4EB9}" type="slidenum">
              <a:rPr lang="en-US" altLang="de-DE"/>
              <a:pPr>
                <a:spcBef>
                  <a:spcPct val="0"/>
                </a:spcBef>
              </a:pPr>
              <a:t>83</a:t>
            </a:fld>
            <a:endParaRPr lang="en-US" altLang="de-DE"/>
          </a:p>
        </p:txBody>
      </p:sp>
      <p:sp>
        <p:nvSpPr>
          <p:cNvPr id="1372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-168275"/>
            <a:ext cx="5045075" cy="3784600"/>
          </a:xfrm>
          <a:solidFill>
            <a:srgbClr val="FFFFFF"/>
          </a:solidFill>
          <a:ln/>
        </p:spPr>
      </p:sp>
      <p:sp>
        <p:nvSpPr>
          <p:cNvPr id="137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6975" cy="505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254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2F18BDC-7CE6-714C-9AB1-8896C51FE53E}" type="slidenum">
              <a:rPr lang="en-US" altLang="de-DE"/>
              <a:pPr>
                <a:spcBef>
                  <a:spcPct val="0"/>
                </a:spcBef>
              </a:pPr>
              <a:t>84</a:t>
            </a:fld>
            <a:endParaRPr lang="en-US" altLang="de-DE"/>
          </a:p>
        </p:txBody>
      </p:sp>
      <p:sp>
        <p:nvSpPr>
          <p:cNvPr id="13926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-168275"/>
            <a:ext cx="5045075" cy="3784600"/>
          </a:xfrm>
          <a:solidFill>
            <a:srgbClr val="FFFFFF"/>
          </a:solidFill>
          <a:ln/>
        </p:spPr>
      </p:sp>
      <p:sp>
        <p:nvSpPr>
          <p:cNvPr id="1392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6975" cy="505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916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25FECFA-E5D1-754E-9072-37617C5C53F3}" type="slidenum">
              <a:rPr lang="en-US" altLang="de-DE"/>
              <a:pPr>
                <a:spcBef>
                  <a:spcPct val="0"/>
                </a:spcBef>
              </a:pPr>
              <a:t>85</a:t>
            </a:fld>
            <a:endParaRPr lang="en-US" altLang="de-DE"/>
          </a:p>
        </p:txBody>
      </p:sp>
      <p:sp>
        <p:nvSpPr>
          <p:cNvPr id="14131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1413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6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18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711EAE-5CBC-4040-A5D1-5A86B924DE46}" type="slidenum">
              <a:rPr lang="de-AT" altLang="de-DE"/>
              <a:pPr algn="r" eaLnBrk="1" hangingPunct="1">
                <a:spcBef>
                  <a:spcPct val="0"/>
                </a:spcBef>
              </a:pPr>
              <a:t>86</a:t>
            </a:fld>
            <a:endParaRPr lang="de-AT" altLang="de-DE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1116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1ED652-8F71-C64F-8AE4-CCAB14A59CB7}" type="slidenum">
              <a:rPr lang="de-AT" altLang="de-DE"/>
              <a:pPr algn="r" eaLnBrk="1" hangingPunct="1">
                <a:spcBef>
                  <a:spcPct val="0"/>
                </a:spcBef>
              </a:pPr>
              <a:t>87</a:t>
            </a:fld>
            <a:endParaRPr lang="de-AT" altLang="de-DE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6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F8555D-AE5D-1048-9808-ADE1D91CF2E3}" type="slidenum">
              <a:rPr lang="de-AT" altLang="de-DE"/>
              <a:pPr algn="r" eaLnBrk="1" hangingPunct="1">
                <a:spcBef>
                  <a:spcPct val="0"/>
                </a:spcBef>
              </a:pPr>
              <a:t>12</a:t>
            </a:fld>
            <a:endParaRPr lang="de-AT" altLang="de-DE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6992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191CAE-2511-5B40-86F9-654163D53D72}" type="slidenum">
              <a:rPr lang="de-AT" altLang="de-DE"/>
              <a:pPr algn="r" eaLnBrk="1" hangingPunct="1">
                <a:spcBef>
                  <a:spcPct val="0"/>
                </a:spcBef>
              </a:pPr>
              <a:t>88</a:t>
            </a:fld>
            <a:endParaRPr lang="de-AT" altLang="de-DE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4759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623B3C-44A8-DD44-81C5-CBAF3BB99BB2}" type="slidenum">
              <a:rPr lang="de-AT" altLang="de-DE"/>
              <a:pPr algn="r" eaLnBrk="1" hangingPunct="1">
                <a:spcBef>
                  <a:spcPct val="0"/>
                </a:spcBef>
              </a:pPr>
              <a:t>89</a:t>
            </a:fld>
            <a:endParaRPr lang="de-AT" altLang="de-DE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908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FF84AB-E9E1-6D47-A2CF-033CBE3BBA69}" type="slidenum">
              <a:rPr lang="de-AT" altLang="de-DE"/>
              <a:pPr algn="r" eaLnBrk="1" hangingPunct="1">
                <a:spcBef>
                  <a:spcPct val="0"/>
                </a:spcBef>
              </a:pPr>
              <a:t>90</a:t>
            </a:fld>
            <a:endParaRPr lang="de-AT" altLang="de-DE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4481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6B21F40-BBDE-7547-88E7-BEFB5A2842BB}" type="slidenum">
              <a:rPr lang="en-US" altLang="de-DE"/>
              <a:pPr>
                <a:spcBef>
                  <a:spcPct val="0"/>
                </a:spcBef>
              </a:pPr>
              <a:t>91</a:t>
            </a:fld>
            <a:endParaRPr lang="en-US" altLang="de-DE"/>
          </a:p>
        </p:txBody>
      </p:sp>
      <p:sp>
        <p:nvSpPr>
          <p:cNvPr id="1536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5360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3378200"/>
            <a:ext cx="5027613" cy="516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7999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FBCEFB6-96EA-E848-934D-B1365E913B71}" type="slidenum">
              <a:rPr lang="en-US" altLang="de-DE"/>
              <a:pPr>
                <a:spcBef>
                  <a:spcPct val="0"/>
                </a:spcBef>
              </a:pPr>
              <a:t>92</a:t>
            </a:fld>
            <a:endParaRPr lang="en-US" altLang="de-DE"/>
          </a:p>
        </p:txBody>
      </p:sp>
      <p:sp>
        <p:nvSpPr>
          <p:cNvPr id="1556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556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3378200"/>
            <a:ext cx="5027613" cy="516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870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5F0421A-5D3D-E445-9E1C-881C7902543C}" type="slidenum">
              <a:rPr lang="en-US" altLang="de-DE"/>
              <a:pPr>
                <a:spcBef>
                  <a:spcPct val="0"/>
                </a:spcBef>
              </a:pPr>
              <a:t>93</a:t>
            </a:fld>
            <a:endParaRPr lang="en-US" altLang="de-DE"/>
          </a:p>
        </p:txBody>
      </p:sp>
      <p:sp>
        <p:nvSpPr>
          <p:cNvPr id="15769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-168275"/>
            <a:ext cx="5045075" cy="3784600"/>
          </a:xfrm>
          <a:solidFill>
            <a:srgbClr val="FFFFFF"/>
          </a:solidFill>
          <a:ln/>
        </p:spPr>
      </p:sp>
      <p:sp>
        <p:nvSpPr>
          <p:cNvPr id="1577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6975" cy="505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5913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683888-0308-E646-A2C9-E6D942622185}" type="slidenum">
              <a:rPr lang="de-AT" altLang="de-DE"/>
              <a:pPr algn="r" eaLnBrk="1" hangingPunct="1">
                <a:spcBef>
                  <a:spcPct val="0"/>
                </a:spcBef>
              </a:pPr>
              <a:t>94</a:t>
            </a:fld>
            <a:endParaRPr lang="de-AT" altLang="de-DE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615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DA16D14-2513-7440-A7EC-5D135098B301}" type="slidenum">
              <a:rPr lang="en-US" altLang="de-DE"/>
              <a:pPr>
                <a:spcBef>
                  <a:spcPct val="0"/>
                </a:spcBef>
              </a:pPr>
              <a:t>117</a:t>
            </a:fld>
            <a:endParaRPr lang="en-US" altLang="de-DE"/>
          </a:p>
        </p:txBody>
      </p:sp>
      <p:sp>
        <p:nvSpPr>
          <p:cNvPr id="18432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6925"/>
            <a:ext cx="4275138" cy="3206750"/>
          </a:xfrm>
          <a:solidFill>
            <a:srgbClr val="FFFFFF"/>
          </a:solidFill>
          <a:ln/>
        </p:spPr>
      </p:sp>
      <p:sp>
        <p:nvSpPr>
          <p:cNvPr id="1843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0275" y="4346575"/>
            <a:ext cx="5018088" cy="412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3539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5172021-7AFD-D04E-8D57-C657BF200C81}" type="slidenum">
              <a:rPr lang="de-DE" altLang="de-DE"/>
              <a:pPr>
                <a:spcBef>
                  <a:spcPct val="0"/>
                </a:spcBef>
              </a:pPr>
              <a:t>118</a:t>
            </a:fld>
            <a:endParaRPr lang="de-DE" altLang="de-DE"/>
          </a:p>
        </p:txBody>
      </p:sp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60BF84-1146-B646-AC84-BEB68699174B}" type="slidenum">
              <a:rPr lang="de-AT" altLang="de-DE"/>
              <a:pPr algn="r" eaLnBrk="1" hangingPunct="1">
                <a:spcBef>
                  <a:spcPct val="0"/>
                </a:spcBef>
              </a:pPr>
              <a:t>118</a:t>
            </a:fld>
            <a:endParaRPr lang="de-AT" altLang="de-DE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24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F1870F-34B2-ED42-9B22-AFCDBE340EE8}" type="slidenum">
              <a:rPr lang="de-AT" altLang="de-DE"/>
              <a:pPr algn="r" eaLnBrk="1" hangingPunct="1">
                <a:spcBef>
                  <a:spcPct val="0"/>
                </a:spcBef>
              </a:pPr>
              <a:t>119</a:t>
            </a:fld>
            <a:endParaRPr lang="de-AT" altLang="de-DE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154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963A08-6AD1-CC43-B7B1-018B77960065}" type="slidenum">
              <a:rPr lang="de-AT" altLang="de-DE"/>
              <a:pPr algn="r" eaLnBrk="1" hangingPunct="1">
                <a:spcBef>
                  <a:spcPct val="0"/>
                </a:spcBef>
              </a:pPr>
              <a:t>13</a:t>
            </a:fld>
            <a:endParaRPr lang="de-AT" altLang="de-DE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108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3D634E-85F6-D746-ACC4-AA87C61D9C50}" type="slidenum">
              <a:rPr lang="de-AT" altLang="de-DE"/>
              <a:pPr algn="r" eaLnBrk="1" hangingPunct="1">
                <a:spcBef>
                  <a:spcPct val="0"/>
                </a:spcBef>
              </a:pPr>
              <a:t>120</a:t>
            </a:fld>
            <a:endParaRPr lang="de-AT" altLang="de-DE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2341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5CEBFF-111F-994A-A2DF-88534542C3CA}" type="slidenum">
              <a:rPr lang="de-AT" altLang="de-DE"/>
              <a:pPr algn="r" eaLnBrk="1" hangingPunct="1">
                <a:spcBef>
                  <a:spcPct val="0"/>
                </a:spcBef>
              </a:pPr>
              <a:t>121</a:t>
            </a:fld>
            <a:endParaRPr lang="de-AT" altLang="de-DE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488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86C5CC-198F-1C40-B290-70F6876D8BC5}" type="slidenum">
              <a:rPr lang="de-AT" altLang="de-DE"/>
              <a:pPr algn="r" eaLnBrk="1" hangingPunct="1">
                <a:spcBef>
                  <a:spcPct val="0"/>
                </a:spcBef>
              </a:pPr>
              <a:t>123</a:t>
            </a:fld>
            <a:endParaRPr lang="de-AT" altLang="de-D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188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D958BF9-7600-BB40-A08C-AECCE7FCBEC8}" type="slidenum">
              <a:rPr lang="de-AT" altLang="de-DE"/>
              <a:pPr>
                <a:spcBef>
                  <a:spcPct val="0"/>
                </a:spcBef>
              </a:pPr>
              <a:t>124</a:t>
            </a:fld>
            <a:endParaRPr lang="de-AT" altLang="de-DE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37220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9E40DB-E65C-CF46-97DF-0D483CAE6583}" type="slidenum">
              <a:rPr lang="de-AT" altLang="de-DE"/>
              <a:pPr algn="r" eaLnBrk="1" hangingPunct="1">
                <a:spcBef>
                  <a:spcPct val="0"/>
                </a:spcBef>
              </a:pPr>
              <a:t>126</a:t>
            </a:fld>
            <a:endParaRPr lang="de-AT" altLang="de-DE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884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E90CD6-BDBB-B843-9035-8A1E5E5320BD}" type="slidenum">
              <a:rPr lang="de-AT" altLang="de-DE"/>
              <a:pPr algn="r" eaLnBrk="1" hangingPunct="1">
                <a:spcBef>
                  <a:spcPct val="0"/>
                </a:spcBef>
              </a:pPr>
              <a:t>127</a:t>
            </a:fld>
            <a:endParaRPr lang="de-AT" altLang="de-DE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2924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93878D-EA27-F447-B52C-6ED3303A24A2}" type="slidenum">
              <a:rPr lang="de-AT" altLang="de-DE"/>
              <a:pPr algn="r" eaLnBrk="1" hangingPunct="1">
                <a:spcBef>
                  <a:spcPct val="0"/>
                </a:spcBef>
              </a:pPr>
              <a:t>128</a:t>
            </a:fld>
            <a:endParaRPr lang="de-AT" altLang="de-DE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1944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6772BC-1029-D640-A11F-817810DE5D5A}" type="slidenum">
              <a:rPr lang="de-AT" altLang="de-DE"/>
              <a:pPr algn="r" eaLnBrk="1" hangingPunct="1">
                <a:spcBef>
                  <a:spcPct val="0"/>
                </a:spcBef>
              </a:pPr>
              <a:t>129</a:t>
            </a:fld>
            <a:endParaRPr lang="de-AT" altLang="de-DE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77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ACDFEE-7DAE-204B-8C15-875117154524}" type="slidenum">
              <a:rPr lang="de-AT" altLang="de-DE"/>
              <a:pPr algn="r" eaLnBrk="1" hangingPunct="1">
                <a:spcBef>
                  <a:spcPct val="0"/>
                </a:spcBef>
              </a:pPr>
              <a:t>14</a:t>
            </a:fld>
            <a:endParaRPr lang="de-AT" alt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2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355803-C4E8-B449-B6E6-0223352EF9BF}" type="slidenum">
              <a:rPr lang="de-AT" altLang="de-DE"/>
              <a:pPr algn="r" eaLnBrk="1" hangingPunct="1">
                <a:spcBef>
                  <a:spcPct val="0"/>
                </a:spcBef>
              </a:pPr>
              <a:t>15</a:t>
            </a:fld>
            <a:endParaRPr lang="de-AT" altLang="de-D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70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DC40D1-E5B3-554A-8365-6C530E9F4201}" type="slidenum">
              <a:rPr lang="de-AT" altLang="de-DE"/>
              <a:pPr algn="r" eaLnBrk="1" hangingPunct="1">
                <a:spcBef>
                  <a:spcPct val="0"/>
                </a:spcBef>
              </a:pPr>
              <a:t>16</a:t>
            </a:fld>
            <a:endParaRPr lang="de-AT" altLang="de-DE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06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B0CB22-8C46-E24A-B663-E4BC4FDB79B3}" type="slidenum">
              <a:rPr lang="de-AT" altLang="de-DE"/>
              <a:pPr algn="r" eaLnBrk="1" hangingPunct="1">
                <a:spcBef>
                  <a:spcPct val="0"/>
                </a:spcBef>
              </a:pPr>
              <a:t>17</a:t>
            </a:fld>
            <a:endParaRPr lang="de-AT" altLang="de-DE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03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FF1AA-CE34-A944-B7B1-440761F6D11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15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37FE1-C1EA-FD43-9B34-46D23518CDD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6499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6CE8-AB65-E643-9791-A02675E50F5B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1524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6107E-3027-BE44-996E-C60024CF1DDF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7781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1DC5-440F-AC46-9D44-1409E8AB5DA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5098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8E4AC-C3CA-9A44-885E-908126A1824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72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AD091-6B62-514A-993D-51ED68A10E8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940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1168-68A5-E644-8A01-09375E4F110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9271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DEDF2-7AD5-014F-BE51-C51268EEB96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4995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00773-3910-324C-9A7C-D980B67228D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04300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F8B62-3C04-4B4F-A069-261CA4A4F38B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05053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15571-A2BD-B340-A522-7BE4CFAFB15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50471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3A7F2-5C3B-9B41-BBE4-7B76C51F58D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9196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Klicken Sie, um die Formate des Vorlagentextes zu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  <a:p>
            <a:pPr lvl="3"/>
            <a:r>
              <a:rPr lang="de-AT" altLang="de-DE"/>
              <a:t>Vierte Ebene</a:t>
            </a:r>
          </a:p>
          <a:p>
            <a:pPr lvl="4"/>
            <a:r>
              <a:rPr lang="de-AT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06F879A8-A51B-AA4E-99A5-E5270820667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FT%20Men%2525C3%2525BC.ppt#-1,1,Folie 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97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98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101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104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upload.wikimedia.org/wikipedia/commons/0/07/Cataracts_due_to_Congenital_Rubella_Syndrome_(CRS)_PHIL_4284_lores.jpg" TargetMode="External"/><Relationship Id="rId3" Type="http://schemas.openxmlformats.org/officeDocument/2006/relationships/image" Target="../media/image10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0.emf"/><Relationship Id="rId8" Type="http://schemas.openxmlformats.org/officeDocument/2006/relationships/image" Target="../media/image1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0/Lateral_orbit_nerves.jpg" TargetMode="External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4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7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8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9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0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phthalmology.com/atlas/login.jsf" TargetMode="External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de/d/d1/Schielformen.gif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upload.wikimedia.org/wikipedia/de/8/87/Pflastertherapie.jpg" TargetMode="External"/><Relationship Id="rId3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upload.wikimedia.org/wikipedia/commons/e/e4/Desinsertion_du_muscle_CO.jpg" TargetMode="External"/><Relationship Id="rId3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login.jsf" TargetMode="External"/><Relationship Id="rId3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atlasophthalmology.com/atlas/photo.jsf?node=4491&amp;locale=de" TargetMode="External"/><Relationship Id="rId3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d/A_scene_as_it_might_be_viewed_by_a_person_with_glaucoma_EDS02.JPG" TargetMode="External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c/Floaters.jpg" TargetMode="External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d/Fundus_retinoblastoma.jpg" TargetMode="External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de/1/19/Makuladegeneration-1.jpg" TargetMode="External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de/7/73/Makuladegeneration-2.jpg" TargetMode="External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e/A_scene_as_it_might_be_viewed_by_a_person_with_age-related_macular_degeneration_EDS05.JPG" TargetMode="External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6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8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3">
            <a:hlinkClick r:id="rId2" action="ppaction://hlinkpres?slideindex=1&amp;slidetitle=Folie 1" highlightClick="1"/>
          </p:cNvPr>
          <p:cNvSpPr>
            <a:spLocks noChangeAspect="1" noChangeArrowheads="1"/>
          </p:cNvSpPr>
          <p:nvPr/>
        </p:nvSpPr>
        <p:spPr bwMode="auto">
          <a:xfrm>
            <a:off x="8305800" y="152400"/>
            <a:ext cx="312738" cy="312738"/>
          </a:xfrm>
          <a:prstGeom prst="actionButtonHom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457200" y="404813"/>
            <a:ext cx="8229600" cy="5832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003366"/>
              </a:solidFill>
              <a:latin typeface="Arial Black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7200" dirty="0" smtClean="0">
                <a:solidFill>
                  <a:srgbClr val="003366"/>
                </a:solidFill>
                <a:latin typeface="Arial Black" charset="0"/>
              </a:rPr>
              <a:t>Auge</a:t>
            </a:r>
            <a:r>
              <a:rPr lang="de-DE" altLang="de-DE" sz="7200" dirty="0">
                <a:solidFill>
                  <a:srgbClr val="003366"/>
                </a:solidFill>
                <a:latin typeface="Arial Black" charset="0"/>
              </a:rPr>
              <a:t/>
            </a:r>
            <a:br>
              <a:rPr lang="de-DE" altLang="de-DE" sz="7200" dirty="0">
                <a:solidFill>
                  <a:srgbClr val="003366"/>
                </a:solidFill>
                <a:latin typeface="Arial Black" charset="0"/>
              </a:rPr>
            </a:br>
            <a:endParaRPr lang="de-AT" altLang="de-DE" sz="7200" dirty="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8450A2-6FC3-9547-84EB-B1AF6BBFBE51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40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>
            <a:extLst>
              <a:ext uri="{FF2B5EF4-FFF2-40B4-BE49-F238E27FC236}"/>
            </a:extLst>
          </p:cNvPr>
          <p:cNvCxnSpPr/>
          <p:nvPr/>
        </p:nvCxnSpPr>
        <p:spPr>
          <a:xfrm rot="16200000" flipH="1">
            <a:off x="5924550" y="4133850"/>
            <a:ext cx="3048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6362700" y="4419600"/>
            <a:ext cx="3429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/>
            </a:extLst>
          </p:cNvPr>
          <p:cNvCxnSpPr/>
          <p:nvPr/>
        </p:nvCxnSpPr>
        <p:spPr>
          <a:xfrm rot="5400000" flipH="1" flipV="1">
            <a:off x="5924550" y="4743450"/>
            <a:ext cx="3048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0" y="-100013"/>
            <a:ext cx="11483975" cy="10541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 smtClean="0">
              <a:solidFill>
                <a:srgbClr val="FFFFFF"/>
              </a:solidFill>
            </a:endParaRP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333038" y="692150"/>
            <a:ext cx="2087562" cy="6165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 smtClean="0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0" y="6381750"/>
            <a:ext cx="11664950" cy="4762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 smtClean="0">
              <a:solidFill>
                <a:srgbClr val="FFFFFF"/>
              </a:solidFill>
            </a:endParaRPr>
          </a:p>
        </p:txBody>
      </p:sp>
      <p:sp>
        <p:nvSpPr>
          <p:cNvPr id="28681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Hamer Focus: Choroid, Repeating Conflict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Bindehautunterblutung</a:t>
            </a:r>
          </a:p>
        </p:txBody>
      </p:sp>
      <p:pic>
        <p:nvPicPr>
          <p:cNvPr id="165891" name="Picture 3" descr="Bindehautunterblutun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419225"/>
            <a:ext cx="8569325" cy="4819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Dellwarzen </a:t>
            </a:r>
          </a:p>
        </p:txBody>
      </p:sp>
      <p:pic>
        <p:nvPicPr>
          <p:cNvPr id="166915" name="Picture 3" descr="moll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2863" y="942975"/>
            <a:ext cx="6499225" cy="5654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oll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908050"/>
            <a:ext cx="4772025" cy="5689600"/>
          </a:xfrm>
          <a:noFill/>
        </p:spPr>
      </p:pic>
      <p:sp>
        <p:nvSpPr>
          <p:cNvPr id="167939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Dellwarzen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Augenwinkel-Warze (Karunkelpapillom)</a:t>
            </a:r>
          </a:p>
        </p:txBody>
      </p:sp>
      <p:pic>
        <p:nvPicPr>
          <p:cNvPr id="168963" name="Picture 3" descr="W1296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13" y="812800"/>
            <a:ext cx="7273925" cy="5929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Warze (Papillom) der Bindehaut</a:t>
            </a:r>
          </a:p>
        </p:txBody>
      </p:sp>
      <p:pic>
        <p:nvPicPr>
          <p:cNvPr id="169987" name="Picture 3" descr="W5891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998538"/>
            <a:ext cx="7777163" cy="5599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Lidspaltenfleck (Pingueculum)</a:t>
            </a:r>
          </a:p>
        </p:txBody>
      </p:sp>
      <p:pic>
        <p:nvPicPr>
          <p:cNvPr id="171011" name="Picture 3" descr="Lidspaltenfle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8569325" cy="52276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Flügelfell (Pterygium) </a:t>
            </a:r>
          </a:p>
        </p:txBody>
      </p:sp>
      <p:pic>
        <p:nvPicPr>
          <p:cNvPr id="172035" name="Picture 3" descr="Abb.: Flügelfell (=Pterygium)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908050"/>
            <a:ext cx="7561263" cy="5872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„Leberfleck</a:t>
            </a:r>
            <a:r>
              <a:rPr lang="ja-JP" altLang="de-AT" sz="2400">
                <a:solidFill>
                  <a:srgbClr val="003366"/>
                </a:solidFill>
                <a:latin typeface="Arial Black" charset="0"/>
              </a:rPr>
              <a:t>“</a:t>
            </a:r>
            <a:r>
              <a:rPr lang="de-AT" altLang="ja-JP" sz="2400">
                <a:solidFill>
                  <a:srgbClr val="003366"/>
                </a:solidFill>
                <a:latin typeface="Arial Black" charset="0"/>
              </a:rPr>
              <a:t> auf Bindehaut (Nävuszellnävus)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73059" name="Picture 3" descr="1202759442650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850" y="900113"/>
            <a:ext cx="8170863" cy="5697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Hornhaut</a:t>
            </a:r>
          </a:p>
        </p:txBody>
      </p:sp>
      <p:pic>
        <p:nvPicPr>
          <p:cNvPr id="174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1125538"/>
            <a:ext cx="9229725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Tiefes Hornhautulcus (Keratitis)</a:t>
            </a:r>
          </a:p>
        </p:txBody>
      </p:sp>
      <p:pic>
        <p:nvPicPr>
          <p:cNvPr id="17510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890588"/>
            <a:ext cx="7272337" cy="5851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Aderhaut-TBC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29699" name="Picture 4" descr="Samstag,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777162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Entzündung der Lederhaut</a:t>
            </a:r>
          </a:p>
        </p:txBody>
      </p:sp>
      <p:pic>
        <p:nvPicPr>
          <p:cNvPr id="176131" name="Picture 3" descr="1166567218287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196975"/>
            <a:ext cx="8137525" cy="537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Hornhautgeschwür mit Bindehautentzündung</a:t>
            </a:r>
          </a:p>
        </p:txBody>
      </p:sp>
      <p:pic>
        <p:nvPicPr>
          <p:cNvPr id="177155" name="Picture 3" descr="Abb.: Hornhautgeschwü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525" y="927100"/>
            <a:ext cx="7345363" cy="565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Ausdünnung der Hornhaut (Keratokonus)</a:t>
            </a:r>
          </a:p>
        </p:txBody>
      </p:sp>
      <p:pic>
        <p:nvPicPr>
          <p:cNvPr id="178179" name="Picture 3" descr="Abb.: Keratokonu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946150"/>
            <a:ext cx="8137525" cy="5722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Linse</a:t>
            </a:r>
          </a:p>
        </p:txBody>
      </p:sp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890588"/>
            <a:ext cx="7631112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Grauer Star (Katarakt)</a:t>
            </a:r>
          </a:p>
        </p:txBody>
      </p:sp>
      <p:pic>
        <p:nvPicPr>
          <p:cNvPr id="18022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8388" y="890588"/>
            <a:ext cx="7104062" cy="5851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Grauer Star (Katarakt)</a:t>
            </a:r>
          </a:p>
        </p:txBody>
      </p:sp>
      <p:pic>
        <p:nvPicPr>
          <p:cNvPr id="181251" name="Picture 3" descr="Bild:Cataracts due to Congenital Rubella Syndrome (CRS) PHIL 4284 lores.jp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438" y="1014413"/>
            <a:ext cx="8096250" cy="5527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Kurzsichtigkeit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25600" y="533400"/>
            <a:ext cx="6502400" cy="11430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>
                <a:solidFill>
                  <a:srgbClr val="00CC99"/>
                </a:solidFill>
                <a:ea typeface="ＭＳ Ｐゴシック" charset="-128"/>
              </a:rPr>
              <a:t>Akkomodation</a:t>
            </a:r>
          </a:p>
        </p:txBody>
      </p:sp>
      <p:graphicFrame>
        <p:nvGraphicFramePr>
          <p:cNvPr id="183298" name="Object 2"/>
          <p:cNvGraphicFramePr>
            <a:graphicFrameLocks noChangeAspect="1"/>
          </p:cNvGraphicFramePr>
          <p:nvPr/>
        </p:nvGraphicFramePr>
        <p:xfrm>
          <a:off x="5148263" y="1250950"/>
          <a:ext cx="2438400" cy="257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7" r:id="rId4" imgW="3580952" imgH="3438095" progId="">
                  <p:embed/>
                </p:oleObj>
              </mc:Choice>
              <mc:Fallback>
                <p:oleObj r:id="rId4" imgW="3580952" imgH="343809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250950"/>
                        <a:ext cx="2438400" cy="257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5216525" y="3889375"/>
          <a:ext cx="2371725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8" r:id="rId6" imgW="3580952" imgH="3438095" progId="">
                  <p:embed/>
                </p:oleObj>
              </mc:Choice>
              <mc:Fallback>
                <p:oleObj r:id="rId6" imgW="3580952" imgH="34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3889375"/>
                        <a:ext cx="2371725" cy="250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Oval 4"/>
          <p:cNvSpPr>
            <a:spLocks noChangeArrowheads="1"/>
          </p:cNvSpPr>
          <p:nvPr/>
        </p:nvSpPr>
        <p:spPr bwMode="auto">
          <a:xfrm>
            <a:off x="5559425" y="4819650"/>
            <a:ext cx="479425" cy="768350"/>
          </a:xfrm>
          <a:prstGeom prst="ellipse">
            <a:avLst/>
          </a:prstGeom>
          <a:gradFill rotWithShape="0">
            <a:gsLst>
              <a:gs pos="0">
                <a:srgbClr val="D7D7D7"/>
              </a:gs>
              <a:gs pos="100000">
                <a:srgbClr val="F9F9F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2362200"/>
            <a:ext cx="6778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138" y="4114800"/>
            <a:ext cx="16986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947738" y="2514600"/>
            <a:ext cx="4945062" cy="152400"/>
          </a:xfrm>
          <a:prstGeom prst="rect">
            <a:avLst/>
          </a:prstGeom>
          <a:gradFill rotWithShape="0">
            <a:gsLst>
              <a:gs pos="0">
                <a:srgbClr val="00CC99"/>
              </a:gs>
              <a:gs pos="50000">
                <a:srgbClr val="B0EEDE"/>
              </a:gs>
              <a:gs pos="100000">
                <a:srgbClr val="00CC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183304" name="AutoShape 8"/>
          <p:cNvSpPr>
            <a:spLocks noChangeArrowheads="1"/>
          </p:cNvSpPr>
          <p:nvPr/>
        </p:nvSpPr>
        <p:spPr bwMode="auto">
          <a:xfrm rot="5400000">
            <a:off x="6507957" y="1969293"/>
            <a:ext cx="152400" cy="1287463"/>
          </a:xfrm>
          <a:prstGeom prst="triangle">
            <a:avLst>
              <a:gd name="adj" fmla="val 52458"/>
            </a:avLst>
          </a:prstGeom>
          <a:gradFill rotWithShape="0">
            <a:gsLst>
              <a:gs pos="0">
                <a:srgbClr val="00CC99"/>
              </a:gs>
              <a:gs pos="100000">
                <a:srgbClr val="7EE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183305" name="AutoShape 9"/>
          <p:cNvSpPr>
            <a:spLocks noChangeArrowheads="1"/>
          </p:cNvSpPr>
          <p:nvPr/>
        </p:nvSpPr>
        <p:spPr bwMode="auto">
          <a:xfrm rot="5400000">
            <a:off x="6352382" y="4504531"/>
            <a:ext cx="285750" cy="1379537"/>
          </a:xfrm>
          <a:prstGeom prst="triangle">
            <a:avLst>
              <a:gd name="adj" fmla="val 52458"/>
            </a:avLst>
          </a:prstGeom>
          <a:gradFill rotWithShape="0">
            <a:gsLst>
              <a:gs pos="0">
                <a:srgbClr val="00CC99"/>
              </a:gs>
              <a:gs pos="100000">
                <a:srgbClr val="7EE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183306" name="AutoShape 10"/>
          <p:cNvSpPr>
            <a:spLocks noChangeArrowheads="1"/>
          </p:cNvSpPr>
          <p:nvPr/>
        </p:nvSpPr>
        <p:spPr bwMode="auto">
          <a:xfrm rot="-5400000">
            <a:off x="4089401" y="3713162"/>
            <a:ext cx="304800" cy="2981325"/>
          </a:xfrm>
          <a:prstGeom prst="triangle">
            <a:avLst>
              <a:gd name="adj" fmla="val 52458"/>
            </a:avLst>
          </a:prstGeom>
          <a:gradFill rotWithShape="0">
            <a:gsLst>
              <a:gs pos="0">
                <a:srgbClr val="00CC99"/>
              </a:gs>
              <a:gs pos="100000">
                <a:srgbClr val="7EE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8534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Achsenkurzsichtigkeit – Augapfel zu lange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853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196975"/>
            <a:ext cx="820896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Bild:Lateral orbit nerv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675688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AutoShape 2"/>
          <p:cNvSpPr>
            <a:spLocks noChangeArrowheads="1"/>
          </p:cNvSpPr>
          <p:nvPr/>
        </p:nvSpPr>
        <p:spPr bwMode="auto">
          <a:xfrm>
            <a:off x="673100" y="228600"/>
            <a:ext cx="8229600" cy="6080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Kurzsichtigkeit - Äußere Augenmuskeln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Iris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413" y="9540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AutoShape 2"/>
          <p:cNvSpPr>
            <a:spLocks noChangeArrowheads="1"/>
          </p:cNvSpPr>
          <p:nvPr/>
        </p:nvSpPr>
        <p:spPr bwMode="auto">
          <a:xfrm>
            <a:off x="673100" y="4445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Kurzsichtigkeit - Äußere Augenmuskeln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60463"/>
            <a:ext cx="7697788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2"/>
          <p:cNvSpPr>
            <a:spLocks noChangeArrowheads="1"/>
          </p:cNvSpPr>
          <p:nvPr/>
        </p:nvSpPr>
        <p:spPr bwMode="auto">
          <a:xfrm>
            <a:off x="673100" y="4445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Kurzsichtigkeit - Äußere Augenmuskeln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60463"/>
            <a:ext cx="6618287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Brechungskurzsichtigkeit - Ziliarmuskel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93539" name="Bil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713" y="1993900"/>
            <a:ext cx="9293226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 descr="Dienstag, 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1040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AutoShape 4"/>
          <p:cNvSpPr>
            <a:spLocks noChangeArrowheads="1"/>
          </p:cNvSpPr>
          <p:nvPr/>
        </p:nvSpPr>
        <p:spPr bwMode="auto">
          <a:xfrm>
            <a:off x="609600" y="3810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Brechungskurzsichtigkeit - Ziliarmuskel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3" descr="Tab0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1038225"/>
            <a:ext cx="7323138" cy="563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1" name="AutoShape 4"/>
          <p:cNvSpPr>
            <a:spLocks noChangeArrowheads="1"/>
          </p:cNvSpPr>
          <p:nvPr/>
        </p:nvSpPr>
        <p:spPr bwMode="auto">
          <a:xfrm>
            <a:off x="3924300" y="1773238"/>
            <a:ext cx="1081088" cy="360362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9661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Brechungskurzsichtigkeit - Ziliarmuskel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Ausdünnung der Hornhaut (Keratokonus)</a:t>
            </a:r>
          </a:p>
        </p:txBody>
      </p:sp>
      <p:pic>
        <p:nvPicPr>
          <p:cNvPr id="198659" name="Picture 3" descr="Abb.: Keratokonu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946150"/>
            <a:ext cx="8137525" cy="5722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9968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Weitsichtigkeit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20173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DE" altLang="de-DE" sz="2400" dirty="0" smtClean="0">
                <a:solidFill>
                  <a:srgbClr val="003366"/>
                </a:solidFill>
                <a:latin typeface="Arial Black" charset="0"/>
              </a:rPr>
              <a:t>Weitsichtigkeit – Augapfel zu kurz 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7038975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Weitsichtigkeit wegen Linsenversteifung 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203779" name="Picture 3" descr="Dienstag, 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836613"/>
            <a:ext cx="49323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 txBox="1">
            <a:spLocks noChangeArrowheads="1"/>
          </p:cNvSpPr>
          <p:nvPr/>
        </p:nvSpPr>
        <p:spPr bwMode="auto">
          <a:xfrm>
            <a:off x="787400" y="333375"/>
            <a:ext cx="8212138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31788">
              <a:spcBef>
                <a:spcPct val="20000"/>
              </a:spcBef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de-DE" altLang="de-DE" sz="2800">
                <a:solidFill>
                  <a:srgbClr val="0000FF"/>
                </a:solidFill>
              </a:rPr>
              <a:t>Dank an Kwesi Anan Odum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00FF"/>
                </a:solidFill>
              </a:rPr>
              <a:t>Facharzt für Augenheilkunde, Meta-Medizin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00FF"/>
                </a:solidFill>
              </a:rPr>
              <a:t>Lüscher Regulations Psychologie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00FF"/>
                </a:solidFill>
              </a:rPr>
              <a:t>Penta Design, NLP Practitioner (DVNLP)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00FF"/>
                </a:solidFill>
              </a:rPr>
              <a:t>Energie Informations Medizin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GoMedus Gesundheitszentrum Berlin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Kurfürstendamm 33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10719 Berlin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Tel. 0049 (0) 30 322923300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Mobil. 0049(0) 1776335087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Fax. 0049(0) 30 322923333</a:t>
            </a:r>
          </a:p>
          <a:p>
            <a:pPr>
              <a:buFontTx/>
              <a:buNone/>
            </a:pPr>
            <a:r>
              <a:rPr lang="de-DE" altLang="de-DE" sz="2800">
                <a:solidFill>
                  <a:srgbClr val="00AE00"/>
                </a:solidFill>
              </a:rPr>
              <a:t>Email.  metadoctor@t-online.de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Irisentzündung (Iritis)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33795" name="Bild 4" descr="Iritit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066800"/>
            <a:ext cx="75961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Uveitis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35843" name="Picture 5" descr="Samstag, 19"/>
          <p:cNvPicPr>
            <a:picLocks noChangeAspect="1" noChangeArrowheads="1"/>
          </p:cNvPicPr>
          <p:nvPr/>
        </p:nvPicPr>
        <p:blipFill>
          <a:blip r:embed="rId3" cstate="email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24862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„Melanom“ des Ziliarkörpers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37891" name="Picture 5" descr="U44700-011-f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30300"/>
            <a:ext cx="838835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Aderhaut-“Melanom“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8" y="893763"/>
            <a:ext cx="74771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Aderhaut-“Melanom“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912813"/>
            <a:ext cx="75152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RM76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90600"/>
            <a:ext cx="691356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Pupillarsaumknötchen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Tränendrüsen  </a:t>
            </a:r>
          </a:p>
        </p:txBody>
      </p:sp>
      <p:pic>
        <p:nvPicPr>
          <p:cNvPr id="46083" name="Bild 2" descr="8 Tränendrüsen  Kopie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857250"/>
            <a:ext cx="60198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Augenerkrankungen - Verteilung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Tränendrüsenentzündung</a:t>
            </a:r>
          </a:p>
        </p:txBody>
      </p:sp>
      <p:pic>
        <p:nvPicPr>
          <p:cNvPr id="47107" name="Picture 3" descr="6_10667165539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38" y="1200150"/>
            <a:ext cx="8172450" cy="52530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85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Img2946_73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196975"/>
            <a:ext cx="8170862" cy="5446713"/>
          </a:xfrm>
        </p:spPr>
      </p:pic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Tränendrüsenentzündung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Moll-, Zeiss- und Meibomdrüsen</a:t>
            </a:r>
          </a:p>
        </p:txBody>
      </p:sp>
      <p:pic>
        <p:nvPicPr>
          <p:cNvPr id="49155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998538"/>
            <a:ext cx="39909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5017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84250"/>
            <a:ext cx="76342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Gerstenkorn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3366"/>
              </a:solidFill>
              <a:latin typeface="Arial Black" charset="0"/>
            </a:endParaRP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Hagelkorn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38200"/>
            <a:ext cx="75247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3366"/>
              </a:solidFill>
              <a:latin typeface="Arial Black" charset="0"/>
            </a:endParaRP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Hagelkorn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1009650"/>
            <a:ext cx="72564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73163"/>
            <a:ext cx="9144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Bild 2" descr="media-i00000441w540h720q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Irismuskulatur</a:t>
            </a:r>
          </a:p>
        </p:txBody>
      </p:sp>
      <p:pic>
        <p:nvPicPr>
          <p:cNvPr id="55299" name="Bil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100" y="1096963"/>
            <a:ext cx="59785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Irismuskulatur</a:t>
            </a:r>
          </a:p>
        </p:txBody>
      </p:sp>
      <p:sp>
        <p:nvSpPr>
          <p:cNvPr id="56323" name="Text Box 10"/>
          <p:cNvSpPr txBox="1">
            <a:spLocks noChangeArrowheads="1"/>
          </p:cNvSpPr>
          <p:nvPr/>
        </p:nvSpPr>
        <p:spPr bwMode="auto">
          <a:xfrm>
            <a:off x="323850" y="1052513"/>
            <a:ext cx="8424863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 =  alte Darmmuskulatur des Uraugenbechers.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Sehloch, lat. </a:t>
            </a:r>
            <a:r>
              <a:rPr lang="de-DE" altLang="de-DE" sz="2400" i="1"/>
              <a:t>Pupille</a:t>
            </a:r>
            <a:r>
              <a:rPr lang="de-DE" altLang="de-DE" sz="2400"/>
              <a:t>, Verkleinerungsform </a:t>
            </a:r>
            <a:r>
              <a:rPr lang="de-DE" altLang="de-DE" sz="2400" i="1"/>
              <a:t>Püppchen</a:t>
            </a:r>
            <a:r>
              <a:rPr lang="de-DE" altLang="de-DE" sz="240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  </a:t>
            </a:r>
          </a:p>
        </p:txBody>
      </p:sp>
      <p:pic>
        <p:nvPicPr>
          <p:cNvPr id="56324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32113"/>
            <a:ext cx="9144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-4763"/>
            <a:ext cx="7848600" cy="68627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151">
            <a:off x="-1166813" y="-2459038"/>
            <a:ext cx="11749088" cy="117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Glatte Muskulatur – Darm-Peristaltik-Prinzip</a:t>
            </a:r>
          </a:p>
        </p:txBody>
      </p:sp>
      <p:pic>
        <p:nvPicPr>
          <p:cNvPr id="573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54113"/>
            <a:ext cx="7993062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Kopie von img0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69325" cy="55006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331913" y="2133600"/>
            <a:ext cx="2197100" cy="8223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Parasympaticus-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Aktivität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868988" y="2133600"/>
            <a:ext cx="2447925" cy="822325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Sympaticus-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Aktivität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250825" y="4889500"/>
            <a:ext cx="2703513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M.sphincter pupillae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6443663" y="4818063"/>
            <a:ext cx="26003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M.dilatator pupillae</a:t>
            </a:r>
          </a:p>
        </p:txBody>
      </p:sp>
      <p:sp>
        <p:nvSpPr>
          <p:cNvPr id="58375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III. Hirnnerv: Irismuskulatur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151">
            <a:off x="-1166813" y="-2459038"/>
            <a:ext cx="11749088" cy="117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Irismuskulatur</a:t>
            </a:r>
          </a:p>
        </p:txBody>
      </p:sp>
      <p:pic>
        <p:nvPicPr>
          <p:cNvPr id="60419" name="Bild 13" descr="Unbenannt-3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8680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151">
            <a:off x="-1166813" y="-2459038"/>
            <a:ext cx="11749088" cy="117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Entrundete Pupille</a:t>
            </a:r>
          </a:p>
        </p:txBody>
      </p:sp>
      <p:pic>
        <p:nvPicPr>
          <p:cNvPr id="61443" name="Picture 13" descr="Zyklodialyse,  Pupille entrun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939800"/>
            <a:ext cx="7704137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Äußere Augenmuskeln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62467" name="Bild 4" descr="Lateral_orbit_nerves_chng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8186737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Äußere Augenmuskeln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64515" name="Bild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103313"/>
            <a:ext cx="567055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Äußere Augenmuskeln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66563" name="Picture 6" descr="Bild:Schielformen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1081088"/>
            <a:ext cx="388937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6351588" y="13970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5003800" y="1470025"/>
            <a:ext cx="3470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Strabismus convergens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4984750" y="2751138"/>
            <a:ext cx="32337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Strabismus divergens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5003800" y="4333875"/>
            <a:ext cx="3033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Stabismus verticalis</a:t>
            </a:r>
          </a:p>
        </p:txBody>
      </p:sp>
      <p:sp>
        <p:nvSpPr>
          <p:cNvPr id="66568" name="Text Box 11"/>
          <p:cNvSpPr txBox="1">
            <a:spLocks noChangeArrowheads="1"/>
          </p:cNvSpPr>
          <p:nvPr/>
        </p:nvSpPr>
        <p:spPr bwMode="auto">
          <a:xfrm>
            <a:off x="5003800" y="5661025"/>
            <a:ext cx="3044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Verrollungsschielen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Strabismus convergens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68611" name="Picture 6" descr="schieloperation-baby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076325"/>
            <a:ext cx="8172450" cy="5448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Strabismus convergens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69635" name="Picture 6" descr="Schielender Jung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1050" y="908050"/>
            <a:ext cx="5091113" cy="568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Strabismus convergens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70659" name="Picture 10" descr="Schielen, Beispiel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700213"/>
            <a:ext cx="8748712" cy="4232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 2" descr="632px-Eye_schem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-315913"/>
            <a:ext cx="9396413" cy="77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Strabismus verticalis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71683" name="Picture 5" descr="Diverse Augenerkrankungen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674813"/>
            <a:ext cx="8424862" cy="62912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Schielen in der SM – „Okklusionstherapie“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72707" name="Picture 6" descr="Bild:Pflastertherapie.jp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908050"/>
            <a:ext cx="3895725" cy="5843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Bild:Desinsertion du muscle CO.jp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500" y="981075"/>
            <a:ext cx="7618413" cy="5713413"/>
          </a:xfrm>
        </p:spPr>
      </p:pic>
      <p:sp>
        <p:nvSpPr>
          <p:cNvPr id="73731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OP – des M. rectus medialis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Lid-Öffnungs- und Schließmuskeln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74755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5910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Bild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2330450"/>
            <a:ext cx="408305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3"/>
          <p:cNvSpPr>
            <a:spLocks noChangeArrowheads="1"/>
          </p:cNvSpPr>
          <p:nvPr/>
        </p:nvSpPr>
        <p:spPr bwMode="auto">
          <a:xfrm>
            <a:off x="250825" y="188913"/>
            <a:ext cx="8569325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Öffnungsmuskel 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M. Tarsalis (glatter M.)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</a:t>
            </a:r>
          </a:p>
        </p:txBody>
      </p:sp>
      <p:pic>
        <p:nvPicPr>
          <p:cNvPr id="75779" name="Bild 3" descr="Gray8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6563"/>
            <a:ext cx="91440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3"/>
          <p:cNvSpPr>
            <a:spLocks noChangeArrowheads="1"/>
          </p:cNvSpPr>
          <p:nvPr/>
        </p:nvSpPr>
        <p:spPr bwMode="auto">
          <a:xfrm>
            <a:off x="250825" y="188913"/>
            <a:ext cx="8569325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Öffnungsmuskel 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M. levator Palp. (quergestr. M.)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</a:t>
            </a:r>
          </a:p>
        </p:txBody>
      </p:sp>
      <p:pic>
        <p:nvPicPr>
          <p:cNvPr id="76803" name="Bild 2" descr="Eyemusc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91440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3"/>
          <p:cNvSpPr>
            <a:spLocks noChangeArrowheads="1"/>
          </p:cNvSpPr>
          <p:nvPr/>
        </p:nvSpPr>
        <p:spPr bwMode="auto">
          <a:xfrm>
            <a:off x="250825" y="188913"/>
            <a:ext cx="8569325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Schließmuskel 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M. orbicularis (quergestr. M.)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</a:t>
            </a:r>
          </a:p>
        </p:txBody>
      </p:sp>
      <p:pic>
        <p:nvPicPr>
          <p:cNvPr id="77827" name="Bild 2" descr="3.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952500"/>
            <a:ext cx="68897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6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Herabhängen des Lids (Ptose) – M. levator palp. 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78851" name="Picture 5" descr="augetanja_horner_syndr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323850" y="4943475"/>
            <a:ext cx="8496300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>
                <a:solidFill>
                  <a:schemeClr val="bg1"/>
                </a:solidFill>
              </a:rPr>
              <a:t>Auch bei Müdigkeit oder  nach Schilddrüsen-OP durch Sympathikus-Reduktion!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lid_senile_ptosis_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59936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6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Herabhängen des Lids (Ptose) – M. levator palp. 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6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Herabhängen des Lids (Ptose)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1187450"/>
            <a:ext cx="418306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Nervus opticus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836613"/>
            <a:ext cx="4635500" cy="5832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Einwärtsgeklapptes Lid (Entropium)</a:t>
            </a:r>
          </a:p>
        </p:txBody>
      </p:sp>
      <p:pic>
        <p:nvPicPr>
          <p:cNvPr id="84995" name="Picture 3" descr="Entropium + Trichiasi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014413"/>
            <a:ext cx="8426450" cy="55578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Auswärtsgeklapptes Lid (Ektropium)</a:t>
            </a:r>
          </a:p>
        </p:txBody>
      </p:sp>
      <p:pic>
        <p:nvPicPr>
          <p:cNvPr id="86019" name="Picture 3" descr="Ektropium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363" y="971550"/>
            <a:ext cx="8388350" cy="5626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1026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Tränendrüsen-Ausführungsgänge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87043" name="Bild 2" descr="8 Tränendrüsen  Kopie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857250"/>
            <a:ext cx="60198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1152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Tränendrüsen-Zyste durch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Verenguung der Ausführungsgänge</a:t>
            </a:r>
          </a:p>
        </p:txBody>
      </p:sp>
      <p:pic>
        <p:nvPicPr>
          <p:cNvPr id="89091" name="Picture 3" descr="6_105715161336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888" y="1628775"/>
            <a:ext cx="6553200" cy="5027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Lid-Unterhautfettgewebe</a:t>
            </a:r>
          </a:p>
        </p:txBody>
      </p:sp>
      <p:pic>
        <p:nvPicPr>
          <p:cNvPr id="90115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998538"/>
            <a:ext cx="39909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Xanthelasmen</a:t>
            </a:r>
          </a:p>
        </p:txBody>
      </p:sp>
      <p:pic>
        <p:nvPicPr>
          <p:cNvPr id="91139" name="Bild 4" descr="3164-xanthelas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1303338"/>
            <a:ext cx="8145462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Xanthelasmen</a:t>
            </a:r>
          </a:p>
        </p:txBody>
      </p:sp>
      <p:pic>
        <p:nvPicPr>
          <p:cNvPr id="92163" name="Bild 3" descr="x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382713"/>
            <a:ext cx="8683625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Glaskörper</a:t>
            </a:r>
          </a:p>
        </p:txBody>
      </p:sp>
      <p:pic>
        <p:nvPicPr>
          <p:cNvPr id="93187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08075"/>
            <a:ext cx="605155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Angst im Nacken – Angriff von Hinten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1412875"/>
            <a:ext cx="93472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Unter Druck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ug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908050"/>
            <a:ext cx="5000625" cy="57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Nervus opticus – Schnittbild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Unter Druck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Vordere und hintere Augenkammer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958850"/>
            <a:ext cx="7559675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Augeninnendruck - Messung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1380" name="Bild 1" descr="Glaukom_Augeninnendru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412875"/>
            <a:ext cx="915828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Sehnerv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240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836613"/>
            <a:ext cx="4635500" cy="5832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Glaukompapille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03300"/>
            <a:ext cx="68056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SBS des Sehnervs – Konflikt: Ich bin so genervt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5425"/>
            <a:ext cx="9144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Glaskörper-Zyste </a:t>
            </a:r>
          </a:p>
        </p:txBody>
      </p:sp>
      <p:pic>
        <p:nvPicPr>
          <p:cNvPr id="106499" name="Picture 3" descr="RM820_thumb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0475" y="874713"/>
            <a:ext cx="6624638" cy="578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Glaukom „Scheuklappenphänomen“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07523" name="Picture 3" descr="Bild:A scene as it might be viewed by a person with glaucoma EDS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1155700"/>
            <a:ext cx="805815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Glaukom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" y="1304925"/>
            <a:ext cx="86868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Kondensation von Collagen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11619" name="Picture 6" descr="Gesundes Se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19188"/>
            <a:ext cx="8551863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Auge – Keimblatt-Zuordnung</a:t>
            </a:r>
          </a:p>
        </p:txBody>
      </p:sp>
      <p:pic>
        <p:nvPicPr>
          <p:cNvPr id="24579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00" y="1096963"/>
            <a:ext cx="59785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Kondensation von Collagen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13667" name="Picture 6" descr="Mouches Vola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1143000"/>
            <a:ext cx="84804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1184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Mouches volantes = fliegende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Mücken = Kondensation von Collagen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15715" name="Picture 10" descr="Bild:Floater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62642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Übersicht – Netzhaut</a:t>
            </a: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0975" y="1035050"/>
            <a:ext cx="6361113" cy="5562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Bild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595313"/>
            <a:ext cx="55499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786" name="Gerade Verbindung mit Pfeil 2"/>
          <p:cNvCxnSpPr>
            <a:cxnSpLocks noChangeShapeType="1"/>
          </p:cNvCxnSpPr>
          <p:nvPr/>
        </p:nvCxnSpPr>
        <p:spPr bwMode="auto">
          <a:xfrm flipH="1" flipV="1">
            <a:off x="5364163" y="6021388"/>
            <a:ext cx="863600" cy="287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87" name="Gerade Verbindung mit Pfeil 8"/>
          <p:cNvCxnSpPr>
            <a:cxnSpLocks noChangeShapeType="1"/>
          </p:cNvCxnSpPr>
          <p:nvPr/>
        </p:nvCxnSpPr>
        <p:spPr bwMode="auto">
          <a:xfrm flipV="1">
            <a:off x="2987675" y="6092825"/>
            <a:ext cx="749300" cy="188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88" name="Gerade Verbindung mit Pfeil 2"/>
          <p:cNvCxnSpPr>
            <a:cxnSpLocks noChangeShapeType="1"/>
          </p:cNvCxnSpPr>
          <p:nvPr/>
        </p:nvCxnSpPr>
        <p:spPr bwMode="auto">
          <a:xfrm flipV="1">
            <a:off x="3995738" y="5876925"/>
            <a:ext cx="43180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89" name="Gerade Verbindung mit Pfeil 2"/>
          <p:cNvCxnSpPr>
            <a:cxnSpLocks noChangeShapeType="1"/>
          </p:cNvCxnSpPr>
          <p:nvPr/>
        </p:nvCxnSpPr>
        <p:spPr bwMode="auto">
          <a:xfrm flipH="1" flipV="1">
            <a:off x="4716463" y="5805488"/>
            <a:ext cx="503237" cy="7191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0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752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Großhirnrinde – Sehrinde </a:t>
            </a:r>
            <a:br>
              <a:rPr lang="de-DE" altLang="de-DE" sz="2400">
                <a:solidFill>
                  <a:srgbClr val="003366"/>
                </a:solidFill>
                <a:latin typeface="Arial Black" charset="0"/>
              </a:rPr>
            </a:b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(innen Glaskörper, außen Netzhaut)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Bild 1" descr="Sehrinde link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458788"/>
            <a:ext cx="7323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CCT: linke Netzhauthälften, aktiver Konflikt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Bild 2" descr="Sehrind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531813"/>
            <a:ext cx="7323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CCT: rechte Netzhauthälften, aktiver Konflikt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Bild 1" descr="Sehrinde, Netzhau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674688"/>
            <a:ext cx="608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CCT: linke Netzhauthälften, rezidiv. Konflikt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Augenspiegelung – Sehnerv - Macula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599916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2595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Netzhautablösung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925513"/>
            <a:ext cx="578167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2800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Netzhautablösung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28004" name="Picture 4" descr="Netzhautabl__s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17588"/>
            <a:ext cx="6480175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Uraugenbecher </a:t>
            </a: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mittlere Augenhaut = Uvea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0975" y="1035050"/>
            <a:ext cx="6361113" cy="5562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038225"/>
            <a:ext cx="82772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Netzhautloch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32099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Netzhautloch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32100" name="Picture 4" descr="Netzhautlo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5532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34147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Retinoblastom 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34148" name="Picture 4" descr="Bild:Fundus retinoblastom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947738"/>
            <a:ext cx="698341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3" y="904875"/>
            <a:ext cx="8466137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Glaskörpertraktion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69988"/>
            <a:ext cx="809148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Glaskörpertraktion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1223963"/>
            <a:ext cx="92186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Optische Coherenz Tomografie (OCT)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Traktion der Netzhaut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1773238"/>
            <a:ext cx="9194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44387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Macula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4643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gesundes Auge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46436" name="Picture 18" descr="Bild:Makuladegeneration-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3453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4848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Gesichtsfeld bei Maculadegeneration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48484" name="Picture 7" descr="Bild:Makuladegeneration-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27233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rgbClr val="FCFAA2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Mittelohr und Tuba eustachii - Stammhirn</a:t>
            </a:r>
          </a:p>
        </p:txBody>
      </p:sp>
      <p:pic>
        <p:nvPicPr>
          <p:cNvPr id="26626" name="Bild 1" descr="Stammhir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6663" y="-122238"/>
            <a:ext cx="12145963" cy="85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Brainstem – Entoderm: Choroid, Iris</a:t>
            </a:r>
          </a:p>
        </p:txBody>
      </p:sp>
      <p:cxnSp>
        <p:nvCxnSpPr>
          <p:cNvPr id="26628" name="Gerade Verbindung mit Pfeil 4"/>
          <p:cNvCxnSpPr>
            <a:cxnSpLocks noChangeShapeType="1"/>
          </p:cNvCxnSpPr>
          <p:nvPr/>
        </p:nvCxnSpPr>
        <p:spPr bwMode="auto">
          <a:xfrm>
            <a:off x="1476375" y="2349500"/>
            <a:ext cx="1079500" cy="576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9" name="Gerade Verbindung mit Pfeil 5"/>
          <p:cNvCxnSpPr>
            <a:cxnSpLocks noChangeShapeType="1"/>
          </p:cNvCxnSpPr>
          <p:nvPr/>
        </p:nvCxnSpPr>
        <p:spPr bwMode="auto">
          <a:xfrm flipH="1">
            <a:off x="6156325" y="2319338"/>
            <a:ext cx="900113" cy="604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5053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Gesichtsfeld bei Maculadegeneration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50532" name="Picture 4" descr="Bild:A scene as it might be viewed by a person with age-related macular degeneration EDS0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8863"/>
            <a:ext cx="8202612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133475"/>
            <a:ext cx="655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Trockene Maculadegeneration – Drusen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133475"/>
            <a:ext cx="6335713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Trockene Maculadegeneration – Drusen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2349500"/>
            <a:ext cx="92170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Zystoides Maculaödem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Schuld, Scham, Schande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932497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Übersicht – Rückseite der Netzhaut</a:t>
            </a:r>
          </a:p>
        </p:txBody>
      </p:sp>
      <p:pic>
        <p:nvPicPr>
          <p:cNvPr id="160771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038225"/>
            <a:ext cx="612457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 Gesichtsfeld bei Retinitis pigmentosa</a:t>
            </a:r>
          </a:p>
        </p:txBody>
      </p:sp>
      <p:pic>
        <p:nvPicPr>
          <p:cNvPr id="161795" name="Picture 3" descr="A_scene_as_it_might_be_viewed_by_a_person_with_retinitis_pigmentosa_EDS07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175" y="1058863"/>
            <a:ext cx="8435975" cy="5624512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AutoShape 3"/>
          <p:cNvSpPr>
            <a:spLocks noChangeArrowheads="1"/>
          </p:cNvSpPr>
          <p:nvPr/>
        </p:nvSpPr>
        <p:spPr bwMode="auto">
          <a:xfrm>
            <a:off x="301625" y="188913"/>
            <a:ext cx="8591550" cy="1008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Visueller Trennungskonflikt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Sehnsucht, Einsamkeit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Bindehautentzündung</a:t>
            </a:r>
          </a:p>
        </p:txBody>
      </p:sp>
      <p:pic>
        <p:nvPicPr>
          <p:cNvPr id="16384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354138"/>
            <a:ext cx="8435975" cy="5078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Bindehautentzündung </a:t>
            </a:r>
          </a:p>
        </p:txBody>
      </p:sp>
      <p:pic>
        <p:nvPicPr>
          <p:cNvPr id="16486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836613"/>
            <a:ext cx="7419975" cy="5851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Macintosh PowerPoint</Application>
  <PresentationFormat>Bildschirmpräsentation (4:3)</PresentationFormat>
  <Paragraphs>215</Paragraphs>
  <Slides>129</Slides>
  <Notes>57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129</vt:i4>
      </vt:variant>
    </vt:vector>
  </HeadingPairs>
  <TitlesOfParts>
    <vt:vector size="134" baseType="lpstr">
      <vt:lpstr>Arial Black</vt:lpstr>
      <vt:lpstr>ＭＳ Ｐゴシック</vt:lpstr>
      <vt:lpstr>Times New Roman</vt:lpstr>
      <vt:lpstr>Arial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Akkomodation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Microsoft Office-Anwender</cp:lastModifiedBy>
  <cp:revision>6</cp:revision>
  <dcterms:created xsi:type="dcterms:W3CDTF">2019-09-27T08:01:02Z</dcterms:created>
  <dcterms:modified xsi:type="dcterms:W3CDTF">2019-09-27T08:23:11Z</dcterms:modified>
</cp:coreProperties>
</file>